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D515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0" y="359898"/>
            <a:ext cx="7406640" cy="1472184"/>
          </a:xfrm>
        </p:spPr>
        <p:txBody>
          <a:bodyPr anchor="b"/>
          <a:lstStyle>
            <a:lvl1pPr algn="l">
              <a:defRPr/>
            </a:lvl1pPr>
            <a:extLst/>
          </a:lstStyle>
          <a:p>
            <a:r>
              <a:rPr kumimoji="0" lang="en-US" smtClean="0"/>
              <a:t>Click to edit Master title style</a:t>
            </a:r>
            <a:endParaRPr kumimoji="0" lang="en-US"/>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7" name="Date Placeholder 6"/>
          <p:cNvSpPr>
            <a:spLocks noGrp="1"/>
          </p:cNvSpPr>
          <p:nvPr>
            <p:ph type="dt" sz="half" idx="10"/>
          </p:nvPr>
        </p:nvSpPr>
        <p:spPr/>
        <p:txBody>
          <a:bodyPr/>
          <a:lstStyle>
            <a:extLst/>
          </a:lstStyle>
          <a:p>
            <a:fld id="{41C49D24-DC0D-4065-8B8E-5456A6014508}" type="datetimeFigureOut">
              <a:rPr lang="en-US" smtClean="0"/>
              <a:t>6/21/2015</a:t>
            </a:fld>
            <a:endParaRPr lang="en-US"/>
          </a:p>
        </p:txBody>
      </p:sp>
      <p:sp>
        <p:nvSpPr>
          <p:cNvPr id="20" name="Footer Placeholder 19"/>
          <p:cNvSpPr>
            <a:spLocks noGrp="1"/>
          </p:cNvSpPr>
          <p:nvPr>
            <p:ph type="ftr" sz="quarter" idx="11"/>
          </p:nvPr>
        </p:nvSpPr>
        <p:spPr/>
        <p:txBody>
          <a:bodyPr/>
          <a:lstStyle>
            <a:extLst/>
          </a:lstStyle>
          <a:p>
            <a:endParaRPr lang="en-US"/>
          </a:p>
        </p:txBody>
      </p:sp>
      <p:sp>
        <p:nvSpPr>
          <p:cNvPr id="10" name="Slide Number Placeholder 9"/>
          <p:cNvSpPr>
            <a:spLocks noGrp="1"/>
          </p:cNvSpPr>
          <p:nvPr>
            <p:ph type="sldNum" sz="quarter" idx="12"/>
          </p:nvPr>
        </p:nvSpPr>
        <p:spPr/>
        <p:txBody>
          <a:bodyPr/>
          <a:lstStyle>
            <a:extLst/>
          </a:lstStyle>
          <a:p>
            <a:fld id="{7CB8C11C-5890-4899-82B2-18147147E5C4}" type="slidenum">
              <a:rPr lang="en-US" smtClean="0"/>
              <a:t>‹#›</a:t>
            </a:fld>
            <a:endParaRPr lang="en-US"/>
          </a:p>
        </p:txBody>
      </p:sp>
      <p:sp>
        <p:nvSpPr>
          <p:cNvPr id="8"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41C49D24-DC0D-4065-8B8E-5456A6014508}" type="datetimeFigureOut">
              <a:rPr lang="en-US" smtClean="0"/>
              <a:t>6/21/2015</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7CB8C11C-5890-4899-82B2-18147147E5C4}"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143000" y="274640"/>
            <a:ext cx="55626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41C49D24-DC0D-4065-8B8E-5456A6014508}" type="datetimeFigureOut">
              <a:rPr lang="en-US" smtClean="0"/>
              <a:t>6/21/2015</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7CB8C11C-5890-4899-82B2-18147147E5C4}"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41C49D24-DC0D-4065-8B8E-5456A6014508}" type="datetimeFigureOut">
              <a:rPr lang="en-US" smtClean="0"/>
              <a:t>6/21/2015</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7CB8C11C-5890-4899-82B2-18147147E5C4}"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41C49D24-DC0D-4065-8B8E-5456A6014508}" type="datetimeFigureOut">
              <a:rPr lang="en-US" smtClean="0"/>
              <a:t>6/21/2015</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7CB8C11C-5890-4899-82B2-18147147E5C4}" type="slidenum">
              <a:rPr lang="en-US" smtClean="0"/>
              <a:t>‹#›</a:t>
            </a:fld>
            <a:endParaRPr lang="en-US"/>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41C49D24-DC0D-4065-8B8E-5456A6014508}" type="datetimeFigureOut">
              <a:rPr lang="en-US" smtClean="0"/>
              <a:t>6/21/2015</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7CB8C11C-5890-4899-82B2-18147147E5C4}"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41C49D24-DC0D-4065-8B8E-5456A6014508}" type="datetimeFigureOut">
              <a:rPr lang="en-US" smtClean="0"/>
              <a:t>6/21/2015</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7CB8C11C-5890-4899-82B2-18147147E5C4}"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nchor="ct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41C49D24-DC0D-4065-8B8E-5456A6014508}" type="datetimeFigureOut">
              <a:rPr lang="en-US" smtClean="0"/>
              <a:t>6/21/2015</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7CB8C11C-5890-4899-82B2-18147147E5C4}"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41C49D24-DC0D-4065-8B8E-5456A6014508}" type="datetimeFigureOut">
              <a:rPr lang="en-US" smtClean="0"/>
              <a:t>6/21/2015</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7CB8C11C-5890-4899-82B2-18147147E5C4}" type="slidenum">
              <a:rPr lang="en-US" smtClean="0"/>
              <a:t>‹#›</a:t>
            </a:fld>
            <a:endParaRPr lang="en-US"/>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41C49D24-DC0D-4065-8B8E-5456A6014508}" type="datetimeFigureOut">
              <a:rPr lang="en-US" smtClean="0"/>
              <a:t>6/21/2015</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7CB8C11C-5890-4899-82B2-18147147E5C4}"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extLst/>
          </a:lstStyle>
          <a:p>
            <a:fld id="{41C49D24-DC0D-4065-8B8E-5456A6014508}" type="datetimeFigureOut">
              <a:rPr lang="en-US" smtClean="0"/>
              <a:t>6/21/2015</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7CB8C11C-5890-4899-82B2-18147147E5C4}" type="slidenum">
              <a:rPr lang="en-US" smtClean="0"/>
              <a:t>‹#›</a:t>
            </a:fld>
            <a:endParaRPr lang="en-US"/>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n-US" smtClean="0"/>
              <a:t>Click icon to add picture</a:t>
            </a:r>
            <a:endParaRPr kumimoji="0" lang="en-US" dirty="0"/>
          </a:p>
        </p:txBody>
      </p:sp>
      <p:sp>
        <p:nvSpPr>
          <p:cNvPr id="9" name="Flowchart: Proces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Flowchart: Proces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extLst/>
          </a:lstStyle>
          <a:p>
            <a:r>
              <a:rPr kumimoji="0" lang="en-US" smtClean="0"/>
              <a:t>Click to edit Master title style</a:t>
            </a:r>
            <a:endParaRPr kumimoji="0" lang="en-US"/>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41C49D24-DC0D-4065-8B8E-5456A6014508}" type="datetimeFigureOut">
              <a:rPr lang="en-US" smtClean="0"/>
              <a:t>6/21/2015</a:t>
            </a:fld>
            <a:endParaRPr lang="en-US"/>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n-US"/>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7CB8C11C-5890-4899-82B2-18147147E5C4}" type="slidenum">
              <a:rPr lang="en-US" smtClean="0"/>
              <a:t>‹#›</a:t>
            </a:fld>
            <a:endParaRPr lang="en-US"/>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xml"/><Relationship Id="rId5" Type="http://schemas.openxmlformats.org/officeDocument/2006/relationships/image" Target="../media/image5.jpg"/><Relationship Id="rId4" Type="http://schemas.openxmlformats.org/officeDocument/2006/relationships/image" Target="../media/image4.jpeg"/></Relationships>
</file>

<file path=ppt/slides/_rels/slide10.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image" Target="../media/image16.jp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image" Target="../media/image20.jpg"/><Relationship Id="rId1" Type="http://schemas.openxmlformats.org/officeDocument/2006/relationships/slideLayout" Target="../slideLayouts/slideLayout2.xml"/><Relationship Id="rId6" Type="http://schemas.openxmlformats.org/officeDocument/2006/relationships/image" Target="../media/image24.png"/><Relationship Id="rId5" Type="http://schemas.openxmlformats.org/officeDocument/2006/relationships/image" Target="../media/image23.jpg"/><Relationship Id="rId4" Type="http://schemas.openxmlformats.org/officeDocument/2006/relationships/image" Target="../media/image22.jpeg"/></Relationships>
</file>

<file path=ppt/slides/_rels/slide21.xml.rels><?xml version="1.0" encoding="UTF-8" standalone="yes"?>
<Relationships xmlns="http://schemas.openxmlformats.org/package/2006/relationships"><Relationship Id="rId2" Type="http://schemas.openxmlformats.org/officeDocument/2006/relationships/image" Target="../media/image20.jpg"/><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image" Target="../media/image25.jpg"/><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image" Target="../media/image28.jpg"/><Relationship Id="rId2" Type="http://schemas.openxmlformats.org/officeDocument/2006/relationships/image" Target="../media/image27.jpe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jpeg"/><Relationship Id="rId1" Type="http://schemas.openxmlformats.org/officeDocument/2006/relationships/slideLayout" Target="../slideLayouts/slideLayout2.xml"/><Relationship Id="rId5" Type="http://schemas.openxmlformats.org/officeDocument/2006/relationships/image" Target="../media/image11.jpeg"/><Relationship Id="rId4" Type="http://schemas.openxmlformats.org/officeDocument/2006/relationships/image" Target="../media/image10.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u="sng" dirty="0" smtClean="0">
                <a:solidFill>
                  <a:schemeClr val="accent2">
                    <a:lumMod val="50000"/>
                  </a:schemeClr>
                </a:solidFill>
                <a:effectLst>
                  <a:outerShdw blurRad="38100" dist="38100" dir="2700000" algn="tl">
                    <a:srgbClr val="000000">
                      <a:alpha val="43137"/>
                    </a:srgbClr>
                  </a:outerShdw>
                </a:effectLst>
              </a:rPr>
              <a:t>For Governments Differ in Kind</a:t>
            </a:r>
            <a:endParaRPr lang="en-US" u="sng" dirty="0">
              <a:solidFill>
                <a:schemeClr val="accent2">
                  <a:lumMod val="50000"/>
                </a:schemeClr>
              </a:solidFill>
              <a:effectLst>
                <a:outerShdw blurRad="38100" dist="38100" dir="2700000" algn="tl">
                  <a:srgbClr val="000000">
                    <a:alpha val="43137"/>
                  </a:srgbClr>
                </a:outerShdw>
              </a:effectLst>
            </a:endParaRPr>
          </a:p>
        </p:txBody>
      </p:sp>
      <p:sp>
        <p:nvSpPr>
          <p:cNvPr id="3" name="Subtitle 2"/>
          <p:cNvSpPr>
            <a:spLocks noGrp="1"/>
          </p:cNvSpPr>
          <p:nvPr>
            <p:ph type="subTitle" idx="1"/>
          </p:nvPr>
        </p:nvSpPr>
        <p:spPr/>
        <p:txBody>
          <a:bodyPr/>
          <a:lstStyle/>
          <a:p>
            <a:r>
              <a:rPr lang="en-US" dirty="0" smtClean="0">
                <a:solidFill>
                  <a:schemeClr val="tx1"/>
                </a:solidFill>
              </a:rPr>
              <a:t>The Basics About the State, the Economy, Political Power and the Evolution of American Government</a:t>
            </a:r>
            <a:endParaRPr lang="en-US" dirty="0">
              <a:solidFill>
                <a:schemeClr val="tx1"/>
              </a:solidFill>
            </a:endParaRPr>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36073" y="3429000"/>
            <a:ext cx="3153989" cy="2618163"/>
          </a:xfrm>
          <a:prstGeom prst="rect">
            <a:avLst/>
          </a:prstGeom>
        </p:spPr>
      </p:pic>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21092276">
            <a:off x="3410384" y="2954261"/>
            <a:ext cx="2293266" cy="3023582"/>
          </a:xfrm>
          <a:prstGeom prst="rect">
            <a:avLst/>
          </a:prstGeom>
        </p:spPr>
      </p:pic>
      <p:pic>
        <p:nvPicPr>
          <p:cNvPr id="7" name="Pictur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945788" y="2980152"/>
            <a:ext cx="2429622" cy="2971800"/>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349552">
            <a:off x="6771758" y="3039859"/>
            <a:ext cx="2125589" cy="3096961"/>
          </a:xfrm>
          <a:prstGeom prst="rect">
            <a:avLst/>
          </a:prstGeom>
        </p:spPr>
      </p:pic>
    </p:spTree>
    <p:extLst>
      <p:ext uri="{BB962C8B-B14F-4D97-AF65-F5344CB8AC3E}">
        <p14:creationId xmlns:p14="http://schemas.microsoft.com/office/powerpoint/2010/main" val="248312863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2">
                    <a:lumMod val="50000"/>
                  </a:schemeClr>
                </a:solidFill>
              </a:rPr>
              <a:t>Who will have Power?</a:t>
            </a:r>
            <a:endParaRPr lang="en-US" dirty="0">
              <a:solidFill>
                <a:schemeClr val="accent2">
                  <a:lumMod val="50000"/>
                </a:schemeClr>
              </a:solidFill>
            </a:endParaRPr>
          </a:p>
        </p:txBody>
      </p:sp>
      <p:sp>
        <p:nvSpPr>
          <p:cNvPr id="3" name="Content Placeholder 2"/>
          <p:cNvSpPr>
            <a:spLocks noGrp="1"/>
          </p:cNvSpPr>
          <p:nvPr>
            <p:ph idx="1"/>
          </p:nvPr>
        </p:nvSpPr>
        <p:spPr>
          <a:xfrm>
            <a:off x="1435608" y="1447800"/>
            <a:ext cx="7498080" cy="1600200"/>
          </a:xfrm>
        </p:spPr>
        <p:txBody>
          <a:bodyPr/>
          <a:lstStyle/>
          <a:p>
            <a:pPr marL="82296" indent="0">
              <a:buNone/>
            </a:pPr>
            <a:r>
              <a:rPr lang="en-US" dirty="0" smtClean="0"/>
              <a:t>Oligarchies are governments where power is held only buy a few of the wealthiest and elite members of society. </a:t>
            </a:r>
            <a:endParaRPr lang="en-US"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43000" y="3200400"/>
            <a:ext cx="4876800" cy="3447288"/>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05944" y="3415144"/>
            <a:ext cx="3076525" cy="3138056"/>
          </a:xfrm>
          <a:prstGeom prst="rect">
            <a:avLst/>
          </a:prstGeom>
        </p:spPr>
      </p:pic>
    </p:spTree>
    <p:extLst>
      <p:ext uri="{BB962C8B-B14F-4D97-AF65-F5344CB8AC3E}">
        <p14:creationId xmlns:p14="http://schemas.microsoft.com/office/powerpoint/2010/main" val="48458808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38993" y="228600"/>
            <a:ext cx="7498080" cy="1143000"/>
          </a:xfrm>
        </p:spPr>
        <p:txBody>
          <a:bodyPr/>
          <a:lstStyle/>
          <a:p>
            <a:r>
              <a:rPr lang="en-US" dirty="0" smtClean="0">
                <a:solidFill>
                  <a:schemeClr val="accent2">
                    <a:lumMod val="50000"/>
                  </a:schemeClr>
                </a:solidFill>
              </a:rPr>
              <a:t>Who will have Power? </a:t>
            </a:r>
            <a:endParaRPr lang="en-US" dirty="0">
              <a:solidFill>
                <a:schemeClr val="accent2">
                  <a:lumMod val="50000"/>
                </a:schemeClr>
              </a:solidFill>
            </a:endParaRPr>
          </a:p>
        </p:txBody>
      </p:sp>
      <p:sp>
        <p:nvSpPr>
          <p:cNvPr id="3" name="Content Placeholder 2"/>
          <p:cNvSpPr>
            <a:spLocks noGrp="1"/>
          </p:cNvSpPr>
          <p:nvPr>
            <p:ph idx="1"/>
          </p:nvPr>
        </p:nvSpPr>
        <p:spPr/>
        <p:txBody>
          <a:bodyPr>
            <a:normAutofit fontScale="92500" lnSpcReduction="20000"/>
          </a:bodyPr>
          <a:lstStyle/>
          <a:p>
            <a:pPr marL="82296" indent="0">
              <a:buNone/>
            </a:pPr>
            <a:r>
              <a:rPr lang="en-US" i="1" u="sng" dirty="0" smtClean="0">
                <a:solidFill>
                  <a:schemeClr val="accent2">
                    <a:lumMod val="50000"/>
                  </a:schemeClr>
                </a:solidFill>
                <a:effectLst>
                  <a:outerShdw blurRad="38100" dist="38100" dir="2700000" algn="tl">
                    <a:srgbClr val="000000">
                      <a:alpha val="43137"/>
                    </a:srgbClr>
                  </a:outerShdw>
                </a:effectLst>
              </a:rPr>
              <a:t>Democratic governments </a:t>
            </a:r>
            <a:r>
              <a:rPr lang="en-US" dirty="0" smtClean="0"/>
              <a:t>allow citizens to choose their own leaders – or to vote on matters directly</a:t>
            </a:r>
            <a:r>
              <a:rPr lang="en-US" dirty="0" smtClean="0"/>
              <a:t>.</a:t>
            </a:r>
          </a:p>
          <a:p>
            <a:pPr marL="82296" indent="0">
              <a:buNone/>
            </a:pPr>
            <a:endParaRPr lang="en-US" dirty="0" smtClean="0"/>
          </a:p>
          <a:p>
            <a:pPr marL="82296" indent="0">
              <a:buNone/>
            </a:pPr>
            <a:r>
              <a:rPr lang="en-US" dirty="0" smtClean="0"/>
              <a:t>Although </a:t>
            </a:r>
            <a:r>
              <a:rPr lang="en-US" i="1" u="sng" dirty="0" smtClean="0">
                <a:solidFill>
                  <a:schemeClr val="accent2">
                    <a:lumMod val="50000"/>
                  </a:schemeClr>
                </a:solidFill>
                <a:effectLst>
                  <a:outerShdw blurRad="38100" dist="38100" dir="2700000" algn="tl">
                    <a:srgbClr val="000000">
                      <a:alpha val="43137"/>
                    </a:srgbClr>
                  </a:outerShdw>
                </a:effectLst>
              </a:rPr>
              <a:t>direct democracy </a:t>
            </a:r>
            <a:r>
              <a:rPr lang="en-US" dirty="0" smtClean="0"/>
              <a:t>is relatively rare in the United State today, representative democracy, republican rule, is very common</a:t>
            </a:r>
            <a:r>
              <a:rPr lang="en-US" dirty="0" smtClean="0"/>
              <a:t>.</a:t>
            </a:r>
          </a:p>
          <a:p>
            <a:pPr marL="82296" indent="0">
              <a:buNone/>
            </a:pPr>
            <a:endParaRPr lang="en-US" dirty="0" smtClean="0"/>
          </a:p>
          <a:p>
            <a:pPr marL="82296" indent="0">
              <a:buNone/>
            </a:pPr>
            <a:r>
              <a:rPr lang="en-US" dirty="0" smtClean="0"/>
              <a:t>Officials elected to city council, the General Assembly, or Congress are examples of </a:t>
            </a:r>
            <a:r>
              <a:rPr lang="en-US" i="1" u="sng" dirty="0" smtClean="0">
                <a:solidFill>
                  <a:schemeClr val="accent2">
                    <a:lumMod val="50000"/>
                  </a:schemeClr>
                </a:solidFill>
                <a:effectLst>
                  <a:outerShdw blurRad="38100" dist="38100" dir="2700000" algn="tl">
                    <a:srgbClr val="000000">
                      <a:alpha val="43137"/>
                    </a:srgbClr>
                  </a:outerShdw>
                </a:effectLst>
              </a:rPr>
              <a:t>republicanism</a:t>
            </a:r>
            <a:r>
              <a:rPr lang="en-US" dirty="0" smtClean="0"/>
              <a:t>. </a:t>
            </a:r>
            <a:endParaRPr lang="en-US" dirty="0"/>
          </a:p>
        </p:txBody>
      </p:sp>
    </p:spTree>
    <p:extLst>
      <p:ext uri="{BB962C8B-B14F-4D97-AF65-F5344CB8AC3E}">
        <p14:creationId xmlns:p14="http://schemas.microsoft.com/office/powerpoint/2010/main" val="240126914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3000" y="13855"/>
            <a:ext cx="7498080" cy="1143000"/>
          </a:xfrm>
        </p:spPr>
        <p:txBody>
          <a:bodyPr/>
          <a:lstStyle/>
          <a:p>
            <a:r>
              <a:rPr lang="en-US" dirty="0" smtClean="0">
                <a:solidFill>
                  <a:schemeClr val="accent2">
                    <a:lumMod val="50000"/>
                  </a:schemeClr>
                </a:solidFill>
              </a:rPr>
              <a:t>The Democratic Tradition</a:t>
            </a:r>
            <a:endParaRPr lang="en-US" dirty="0">
              <a:solidFill>
                <a:schemeClr val="accent2">
                  <a:lumMod val="50000"/>
                </a:schemeClr>
              </a:solidFill>
            </a:endParaRPr>
          </a:p>
        </p:txBody>
      </p:sp>
      <p:sp>
        <p:nvSpPr>
          <p:cNvPr id="3" name="Content Placeholder 2"/>
          <p:cNvSpPr>
            <a:spLocks noGrp="1"/>
          </p:cNvSpPr>
          <p:nvPr>
            <p:ph idx="1"/>
          </p:nvPr>
        </p:nvSpPr>
        <p:spPr>
          <a:xfrm>
            <a:off x="1143000" y="1219200"/>
            <a:ext cx="7790688" cy="5257800"/>
          </a:xfrm>
        </p:spPr>
        <p:txBody>
          <a:bodyPr>
            <a:normAutofit fontScale="85000" lnSpcReduction="10000"/>
          </a:bodyPr>
          <a:lstStyle/>
          <a:p>
            <a:pPr marL="82296" indent="0">
              <a:buNone/>
            </a:pPr>
            <a:r>
              <a:rPr lang="en-US" dirty="0" smtClean="0"/>
              <a:t>American government and law emerged largely – not completely – from the traditions in English government and law</a:t>
            </a:r>
            <a:r>
              <a:rPr lang="en-US" dirty="0" smtClean="0"/>
              <a:t>.</a:t>
            </a:r>
          </a:p>
          <a:p>
            <a:pPr marL="82296" indent="0">
              <a:buNone/>
            </a:pPr>
            <a:endParaRPr lang="en-US" dirty="0" smtClean="0"/>
          </a:p>
          <a:p>
            <a:pPr marL="82296" indent="0">
              <a:buNone/>
            </a:pPr>
            <a:r>
              <a:rPr lang="en-US" dirty="0" smtClean="0"/>
              <a:t>The </a:t>
            </a:r>
            <a:r>
              <a:rPr lang="en-US" i="1" u="sng" dirty="0" smtClean="0">
                <a:solidFill>
                  <a:schemeClr val="accent2">
                    <a:lumMod val="50000"/>
                  </a:schemeClr>
                </a:solidFill>
                <a:effectLst>
                  <a:outerShdw blurRad="38100" dist="38100" dir="2700000" algn="tl">
                    <a:srgbClr val="000000">
                      <a:alpha val="43137"/>
                    </a:srgbClr>
                  </a:outerShdw>
                </a:effectLst>
              </a:rPr>
              <a:t>Romans,</a:t>
            </a:r>
            <a:r>
              <a:rPr lang="en-US" dirty="0" smtClean="0"/>
              <a:t> who conquered England in the 400s AD brought the rule of law with them to England</a:t>
            </a:r>
            <a:r>
              <a:rPr lang="en-US" dirty="0" smtClean="0"/>
              <a:t>.</a:t>
            </a:r>
          </a:p>
          <a:p>
            <a:pPr marL="82296" indent="0">
              <a:buNone/>
            </a:pPr>
            <a:endParaRPr lang="en-US" dirty="0" smtClean="0"/>
          </a:p>
          <a:p>
            <a:pPr marL="82296" indent="0">
              <a:buNone/>
            </a:pPr>
            <a:r>
              <a:rPr lang="en-US" i="1" u="sng" dirty="0" smtClean="0">
                <a:solidFill>
                  <a:schemeClr val="accent2">
                    <a:lumMod val="50000"/>
                  </a:schemeClr>
                </a:solidFill>
                <a:effectLst>
                  <a:outerShdw blurRad="38100" dist="38100" dir="2700000" algn="tl">
                    <a:srgbClr val="000000">
                      <a:alpha val="43137"/>
                    </a:srgbClr>
                  </a:outerShdw>
                </a:effectLst>
              </a:rPr>
              <a:t>Democratic traditions </a:t>
            </a:r>
            <a:r>
              <a:rPr lang="en-US" dirty="0" smtClean="0"/>
              <a:t>– electing officials – were born originally in </a:t>
            </a:r>
            <a:r>
              <a:rPr lang="en-US" i="1" u="sng" dirty="0" smtClean="0">
                <a:solidFill>
                  <a:schemeClr val="accent2">
                    <a:lumMod val="50000"/>
                  </a:schemeClr>
                </a:solidFill>
                <a:effectLst>
                  <a:outerShdw blurRad="38100" dist="38100" dir="2700000" algn="tl">
                    <a:srgbClr val="000000">
                      <a:alpha val="43137"/>
                    </a:srgbClr>
                  </a:outerShdw>
                </a:effectLst>
              </a:rPr>
              <a:t>Athens, Greece</a:t>
            </a:r>
            <a:r>
              <a:rPr lang="en-US" dirty="0" smtClean="0">
                <a:effectLst>
                  <a:outerShdw blurRad="38100" dist="38100" dir="2700000" algn="tl">
                    <a:srgbClr val="000000">
                      <a:alpha val="43137"/>
                    </a:srgbClr>
                  </a:outerShdw>
                </a:effectLst>
              </a:rPr>
              <a:t>. </a:t>
            </a:r>
          </a:p>
          <a:p>
            <a:endParaRPr lang="en-US" dirty="0" smtClean="0"/>
          </a:p>
          <a:p>
            <a:pPr marL="82296" indent="0">
              <a:buNone/>
            </a:pPr>
            <a:r>
              <a:rPr lang="en-US" dirty="0" smtClean="0"/>
              <a:t>The </a:t>
            </a:r>
            <a:r>
              <a:rPr lang="en-US" dirty="0" smtClean="0"/>
              <a:t>Romans brought this system to England (somewhat ironically…)</a:t>
            </a:r>
            <a:endParaRPr lang="en-US" dirty="0"/>
          </a:p>
        </p:txBody>
      </p:sp>
    </p:spTree>
    <p:extLst>
      <p:ext uri="{BB962C8B-B14F-4D97-AF65-F5344CB8AC3E}">
        <p14:creationId xmlns:p14="http://schemas.microsoft.com/office/powerpoint/2010/main" val="312917179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2">
                    <a:lumMod val="50000"/>
                  </a:schemeClr>
                </a:solidFill>
              </a:rPr>
              <a:t>The Magna Carta - 1215</a:t>
            </a:r>
            <a:endParaRPr lang="en-US" dirty="0">
              <a:solidFill>
                <a:schemeClr val="accent2">
                  <a:lumMod val="50000"/>
                </a:schemeClr>
              </a:solidFill>
            </a:endParaRPr>
          </a:p>
        </p:txBody>
      </p:sp>
      <p:sp>
        <p:nvSpPr>
          <p:cNvPr id="4" name="Content Placeholder 3"/>
          <p:cNvSpPr>
            <a:spLocks noGrp="1"/>
          </p:cNvSpPr>
          <p:nvPr>
            <p:ph sz="half" idx="1"/>
          </p:nvPr>
        </p:nvSpPr>
        <p:spPr>
          <a:xfrm>
            <a:off x="1143000" y="4724400"/>
            <a:ext cx="7772400" cy="2057400"/>
          </a:xfrm>
        </p:spPr>
        <p:txBody>
          <a:bodyPr>
            <a:normAutofit fontScale="70000" lnSpcReduction="20000"/>
          </a:bodyPr>
          <a:lstStyle/>
          <a:p>
            <a:pPr marL="82296" indent="0">
              <a:buNone/>
            </a:pPr>
            <a:r>
              <a:rPr lang="en-US" dirty="0" smtClean="0"/>
              <a:t>King John of England was forced to sign the </a:t>
            </a:r>
            <a:r>
              <a:rPr lang="en-US" i="1" u="sng" dirty="0" smtClean="0">
                <a:solidFill>
                  <a:schemeClr val="accent2">
                    <a:lumMod val="50000"/>
                  </a:schemeClr>
                </a:solidFill>
                <a:effectLst>
                  <a:outerShdw blurRad="38100" dist="38100" dir="2700000" algn="tl">
                    <a:srgbClr val="000000">
                      <a:alpha val="43137"/>
                    </a:srgbClr>
                  </a:outerShdw>
                </a:effectLst>
              </a:rPr>
              <a:t>Magna Carta in 1215</a:t>
            </a:r>
            <a:r>
              <a:rPr lang="en-US" dirty="0" smtClean="0"/>
              <a:t>.  The Magna Carta limited the power of the King – guaranteeing such fundamental rights as a </a:t>
            </a:r>
            <a:r>
              <a:rPr lang="en-US" i="1" u="sng" dirty="0" smtClean="0">
                <a:solidFill>
                  <a:schemeClr val="accent2">
                    <a:lumMod val="50000"/>
                  </a:schemeClr>
                </a:solidFill>
                <a:effectLst>
                  <a:outerShdw blurRad="38100" dist="38100" dir="2700000" algn="tl">
                    <a:srgbClr val="000000">
                      <a:alpha val="43137"/>
                    </a:srgbClr>
                  </a:outerShdw>
                </a:effectLst>
              </a:rPr>
              <a:t>trial by jury and due process of law</a:t>
            </a:r>
            <a:r>
              <a:rPr lang="en-US" dirty="0" smtClean="0"/>
              <a:t>.  The document also forbid the King from taking arbitrarily the property of his subjects or sending people off to war without consent.  Originally, the Magna Carta defined the relationship between the King and the wealthiest of his subjects; however, later, it came to be a symbol of the notion that </a:t>
            </a:r>
            <a:r>
              <a:rPr lang="en-US" i="1" u="sng" dirty="0" smtClean="0">
                <a:solidFill>
                  <a:schemeClr val="accent2">
                    <a:lumMod val="50000"/>
                  </a:schemeClr>
                </a:solidFill>
                <a:effectLst>
                  <a:outerShdw blurRad="38100" dist="38100" dir="2700000" algn="tl">
                    <a:srgbClr val="000000">
                      <a:alpha val="43137"/>
                    </a:srgbClr>
                  </a:outerShdw>
                </a:effectLst>
              </a:rPr>
              <a:t>the King’s power over all of his subjects was limited.</a:t>
            </a:r>
            <a:r>
              <a:rPr lang="en-US" dirty="0" smtClean="0">
                <a:solidFill>
                  <a:schemeClr val="accent2">
                    <a:lumMod val="50000"/>
                  </a:schemeClr>
                </a:solidFill>
              </a:rPr>
              <a:t> </a:t>
            </a:r>
            <a:endParaRPr lang="en-US" dirty="0">
              <a:solidFill>
                <a:schemeClr val="accent2">
                  <a:lumMod val="50000"/>
                </a:schemeClr>
              </a:solidFill>
            </a:endParaRPr>
          </a:p>
        </p:txBody>
      </p:sp>
      <p:pic>
        <p:nvPicPr>
          <p:cNvPr id="6" name="Content Placeholder 5"/>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2133600" y="1295400"/>
            <a:ext cx="5791200" cy="3257550"/>
          </a:xfrm>
        </p:spPr>
      </p:pic>
    </p:spTree>
    <p:extLst>
      <p:ext uri="{BB962C8B-B14F-4D97-AF65-F5344CB8AC3E}">
        <p14:creationId xmlns:p14="http://schemas.microsoft.com/office/powerpoint/2010/main" val="266106875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2">
                    <a:lumMod val="50000"/>
                  </a:schemeClr>
                </a:solidFill>
              </a:rPr>
              <a:t>The English Petition of Right</a:t>
            </a:r>
            <a:endParaRPr lang="en-US" dirty="0">
              <a:solidFill>
                <a:schemeClr val="accent2">
                  <a:lumMod val="50000"/>
                </a:schemeClr>
              </a:solidFill>
            </a:endParaRPr>
          </a:p>
        </p:txBody>
      </p:sp>
      <p:sp>
        <p:nvSpPr>
          <p:cNvPr id="3" name="Content Placeholder 2"/>
          <p:cNvSpPr>
            <a:spLocks noGrp="1"/>
          </p:cNvSpPr>
          <p:nvPr>
            <p:ph sz="half" idx="1"/>
          </p:nvPr>
        </p:nvSpPr>
        <p:spPr/>
        <p:txBody>
          <a:bodyPr>
            <a:normAutofit fontScale="92500" lnSpcReduction="20000"/>
          </a:bodyPr>
          <a:lstStyle/>
          <a:p>
            <a:pPr marL="82296" indent="0">
              <a:buNone/>
            </a:pPr>
            <a:r>
              <a:rPr lang="en-US" dirty="0" smtClean="0"/>
              <a:t>In 1628, the Parliament further asserted its rights by insisting that the King sign the Petition of Right.  This document denied the notion of divine right of Kings, it insisted that jury trials should be allowed, and it declared that the King could not start wars arbitrarily.</a:t>
            </a:r>
            <a:endParaRPr lang="en-US" dirty="0"/>
          </a:p>
        </p:txBody>
      </p:sp>
      <p:sp>
        <p:nvSpPr>
          <p:cNvPr id="4" name="Content Placeholder 3"/>
          <p:cNvSpPr>
            <a:spLocks noGrp="1"/>
          </p:cNvSpPr>
          <p:nvPr>
            <p:ph sz="half" idx="2"/>
          </p:nvPr>
        </p:nvSpPr>
        <p:spPr>
          <a:xfrm>
            <a:off x="5029200" y="1371600"/>
            <a:ext cx="3904488" cy="4815840"/>
          </a:xfrm>
        </p:spPr>
        <p:txBody>
          <a:bodyPr>
            <a:normAutofit fontScale="92500" lnSpcReduction="20000"/>
          </a:bodyPr>
          <a:lstStyle/>
          <a:p>
            <a:pPr marL="82296" indent="0">
              <a:buNone/>
            </a:pPr>
            <a:r>
              <a:rPr lang="en-US" u="sng" dirty="0" smtClean="0">
                <a:solidFill>
                  <a:schemeClr val="accent2">
                    <a:lumMod val="50000"/>
                  </a:schemeClr>
                </a:solidFill>
                <a:effectLst>
                  <a:outerShdw blurRad="38100" dist="38100" dir="2700000" algn="tl">
                    <a:srgbClr val="000000">
                      <a:alpha val="43137"/>
                    </a:srgbClr>
                  </a:outerShdw>
                </a:effectLst>
              </a:rPr>
              <a:t>The English Petition of Right of 1628</a:t>
            </a:r>
            <a:r>
              <a:rPr lang="en-US" dirty="0" smtClean="0">
                <a:solidFill>
                  <a:schemeClr val="accent2">
                    <a:lumMod val="50000"/>
                  </a:schemeClr>
                </a:solidFill>
              </a:rPr>
              <a:t>: </a:t>
            </a:r>
          </a:p>
          <a:p>
            <a:endParaRPr lang="en-US" dirty="0" smtClean="0">
              <a:solidFill>
                <a:schemeClr val="tx2"/>
              </a:solidFill>
              <a:effectLst>
                <a:outerShdw blurRad="38100" dist="38100" dir="2700000" algn="tl">
                  <a:srgbClr val="000000">
                    <a:alpha val="43137"/>
                  </a:srgbClr>
                </a:outerShdw>
              </a:effectLst>
            </a:endParaRPr>
          </a:p>
          <a:p>
            <a:pPr marL="82296" indent="0">
              <a:buNone/>
            </a:pPr>
            <a:r>
              <a:rPr lang="en-US" dirty="0" smtClean="0">
                <a:solidFill>
                  <a:schemeClr val="accent2">
                    <a:lumMod val="50000"/>
                  </a:schemeClr>
                </a:solidFill>
                <a:effectLst>
                  <a:outerShdw blurRad="38100" dist="38100" dir="2700000" algn="tl">
                    <a:srgbClr val="000000">
                      <a:alpha val="43137"/>
                    </a:srgbClr>
                  </a:outerShdw>
                </a:effectLst>
              </a:rPr>
              <a:t>1.  </a:t>
            </a:r>
            <a:r>
              <a:rPr lang="en-US" u="sng" dirty="0" smtClean="0">
                <a:solidFill>
                  <a:schemeClr val="accent2">
                    <a:lumMod val="50000"/>
                  </a:schemeClr>
                </a:solidFill>
                <a:effectLst>
                  <a:outerShdw blurRad="38100" dist="38100" dir="2700000" algn="tl">
                    <a:srgbClr val="000000">
                      <a:alpha val="43137"/>
                    </a:srgbClr>
                  </a:outerShdw>
                </a:effectLst>
              </a:rPr>
              <a:t>Jury </a:t>
            </a:r>
            <a:r>
              <a:rPr lang="en-US" u="sng" dirty="0" smtClean="0">
                <a:solidFill>
                  <a:schemeClr val="accent2">
                    <a:lumMod val="50000"/>
                  </a:schemeClr>
                </a:solidFill>
                <a:effectLst>
                  <a:outerShdw blurRad="38100" dist="38100" dir="2700000" algn="tl">
                    <a:srgbClr val="000000">
                      <a:alpha val="43137"/>
                    </a:srgbClr>
                  </a:outerShdw>
                </a:effectLst>
              </a:rPr>
              <a:t>Trials </a:t>
            </a:r>
            <a:r>
              <a:rPr lang="en-US" dirty="0" smtClean="0"/>
              <a:t>for Accused.</a:t>
            </a:r>
          </a:p>
          <a:p>
            <a:pPr marL="82296" indent="0">
              <a:buNone/>
            </a:pPr>
            <a:r>
              <a:rPr lang="en-US" dirty="0" smtClean="0">
                <a:solidFill>
                  <a:schemeClr val="accent2">
                    <a:lumMod val="50000"/>
                  </a:schemeClr>
                </a:solidFill>
              </a:rPr>
              <a:t>2.  </a:t>
            </a:r>
            <a:r>
              <a:rPr lang="en-US" u="sng" dirty="0" smtClean="0">
                <a:solidFill>
                  <a:schemeClr val="accent2">
                    <a:lumMod val="50000"/>
                  </a:schemeClr>
                </a:solidFill>
                <a:effectLst>
                  <a:outerShdw blurRad="38100" dist="38100" dir="2700000" algn="tl">
                    <a:srgbClr val="000000">
                      <a:alpha val="43137"/>
                    </a:srgbClr>
                  </a:outerShdw>
                </a:effectLst>
              </a:rPr>
              <a:t>No </a:t>
            </a:r>
            <a:r>
              <a:rPr lang="en-US" u="sng" dirty="0" smtClean="0">
                <a:solidFill>
                  <a:schemeClr val="accent2">
                    <a:lumMod val="50000"/>
                  </a:schemeClr>
                </a:solidFill>
                <a:effectLst>
                  <a:outerShdw blurRad="38100" dist="38100" dir="2700000" algn="tl">
                    <a:srgbClr val="000000">
                      <a:alpha val="43137"/>
                    </a:srgbClr>
                  </a:outerShdw>
                </a:effectLst>
              </a:rPr>
              <a:t>Quartering Soldiers </a:t>
            </a:r>
            <a:r>
              <a:rPr lang="en-US" dirty="0" smtClean="0"/>
              <a:t>in homes. </a:t>
            </a:r>
          </a:p>
          <a:p>
            <a:pPr marL="82296" indent="0">
              <a:buNone/>
            </a:pPr>
            <a:r>
              <a:rPr lang="en-US" dirty="0" smtClean="0">
                <a:solidFill>
                  <a:schemeClr val="accent2">
                    <a:lumMod val="50000"/>
                  </a:schemeClr>
                </a:solidFill>
              </a:rPr>
              <a:t>3.  </a:t>
            </a:r>
            <a:r>
              <a:rPr lang="en-US" u="sng" dirty="0" smtClean="0">
                <a:solidFill>
                  <a:schemeClr val="accent2">
                    <a:lumMod val="50000"/>
                  </a:schemeClr>
                </a:solidFill>
                <a:effectLst>
                  <a:outerShdw blurRad="38100" dist="38100" dir="2700000" algn="tl">
                    <a:srgbClr val="000000">
                      <a:alpha val="43137"/>
                    </a:srgbClr>
                  </a:outerShdw>
                </a:effectLst>
              </a:rPr>
              <a:t>No </a:t>
            </a:r>
            <a:r>
              <a:rPr lang="en-US" u="sng" dirty="0" smtClean="0">
                <a:solidFill>
                  <a:schemeClr val="accent2">
                    <a:lumMod val="50000"/>
                  </a:schemeClr>
                </a:solidFill>
                <a:effectLst>
                  <a:outerShdw blurRad="38100" dist="38100" dir="2700000" algn="tl">
                    <a:srgbClr val="000000">
                      <a:alpha val="43137"/>
                    </a:srgbClr>
                  </a:outerShdw>
                </a:effectLst>
              </a:rPr>
              <a:t>Martial Law </a:t>
            </a:r>
            <a:r>
              <a:rPr lang="en-US" dirty="0" smtClean="0"/>
              <a:t>except in times of actual war.</a:t>
            </a:r>
          </a:p>
          <a:p>
            <a:pPr marL="82296" indent="0">
              <a:buNone/>
            </a:pPr>
            <a:r>
              <a:rPr lang="en-US" dirty="0" smtClean="0">
                <a:solidFill>
                  <a:schemeClr val="accent2">
                    <a:lumMod val="50000"/>
                  </a:schemeClr>
                </a:solidFill>
              </a:rPr>
              <a:t>4.  </a:t>
            </a:r>
            <a:r>
              <a:rPr lang="en-US" u="sng" dirty="0" smtClean="0">
                <a:solidFill>
                  <a:schemeClr val="accent2">
                    <a:lumMod val="50000"/>
                  </a:schemeClr>
                </a:solidFill>
                <a:effectLst>
                  <a:outerShdw blurRad="38100" dist="38100" dir="2700000" algn="tl">
                    <a:srgbClr val="000000">
                      <a:alpha val="43137"/>
                    </a:srgbClr>
                  </a:outerShdw>
                </a:effectLst>
              </a:rPr>
              <a:t>No </a:t>
            </a:r>
            <a:r>
              <a:rPr lang="en-US" u="sng" dirty="0" smtClean="0">
                <a:solidFill>
                  <a:schemeClr val="accent2">
                    <a:lumMod val="50000"/>
                  </a:schemeClr>
                </a:solidFill>
                <a:effectLst>
                  <a:outerShdw blurRad="38100" dist="38100" dir="2700000" algn="tl">
                    <a:srgbClr val="000000">
                      <a:alpha val="43137"/>
                    </a:srgbClr>
                  </a:outerShdw>
                </a:effectLst>
              </a:rPr>
              <a:t>Taxes or Property Seizures without the permission of Parliament</a:t>
            </a:r>
          </a:p>
          <a:p>
            <a:pPr marL="82296" indent="0">
              <a:buNone/>
            </a:pPr>
            <a:r>
              <a:rPr lang="en-US" dirty="0" smtClean="0">
                <a:solidFill>
                  <a:schemeClr val="accent2">
                    <a:lumMod val="50000"/>
                  </a:schemeClr>
                </a:solidFill>
              </a:rPr>
              <a:t>5.  </a:t>
            </a:r>
            <a:r>
              <a:rPr lang="en-US" u="sng" dirty="0" smtClean="0">
                <a:solidFill>
                  <a:schemeClr val="accent2">
                    <a:lumMod val="50000"/>
                  </a:schemeClr>
                </a:solidFill>
                <a:effectLst>
                  <a:outerShdw blurRad="38100" dist="38100" dir="2700000" algn="tl">
                    <a:srgbClr val="000000">
                      <a:alpha val="43137"/>
                    </a:srgbClr>
                  </a:outerShdw>
                </a:effectLst>
              </a:rPr>
              <a:t>The </a:t>
            </a:r>
            <a:r>
              <a:rPr lang="en-US" u="sng" dirty="0" smtClean="0">
                <a:solidFill>
                  <a:schemeClr val="accent2">
                    <a:lumMod val="50000"/>
                  </a:schemeClr>
                </a:solidFill>
                <a:effectLst>
                  <a:outerShdw blurRad="38100" dist="38100" dir="2700000" algn="tl">
                    <a:srgbClr val="000000">
                      <a:alpha val="43137"/>
                    </a:srgbClr>
                  </a:outerShdw>
                </a:effectLst>
              </a:rPr>
              <a:t>King was subject to the laws</a:t>
            </a:r>
            <a:r>
              <a:rPr lang="en-US" dirty="0" smtClean="0">
                <a:solidFill>
                  <a:schemeClr val="accent2">
                    <a:lumMod val="50000"/>
                  </a:schemeClr>
                </a:solidFill>
              </a:rPr>
              <a:t>!</a:t>
            </a:r>
          </a:p>
        </p:txBody>
      </p:sp>
    </p:spTree>
    <p:extLst>
      <p:ext uri="{BB962C8B-B14F-4D97-AF65-F5344CB8AC3E}">
        <p14:creationId xmlns:p14="http://schemas.microsoft.com/office/powerpoint/2010/main" val="150667563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2">
                    <a:lumMod val="50000"/>
                  </a:schemeClr>
                </a:solidFill>
              </a:rPr>
              <a:t>The English Bill of Rights, 1689</a:t>
            </a:r>
            <a:endParaRPr lang="en-US" dirty="0">
              <a:solidFill>
                <a:schemeClr val="accent2">
                  <a:lumMod val="50000"/>
                </a:schemeClr>
              </a:solidFill>
            </a:endParaRPr>
          </a:p>
        </p:txBody>
      </p:sp>
      <p:sp>
        <p:nvSpPr>
          <p:cNvPr id="3" name="Content Placeholder 2"/>
          <p:cNvSpPr>
            <a:spLocks noGrp="1"/>
          </p:cNvSpPr>
          <p:nvPr>
            <p:ph sz="half" idx="1"/>
          </p:nvPr>
        </p:nvSpPr>
        <p:spPr>
          <a:xfrm>
            <a:off x="1435608" y="1524000"/>
            <a:ext cx="3745992" cy="5105400"/>
          </a:xfrm>
        </p:spPr>
        <p:txBody>
          <a:bodyPr>
            <a:normAutofit fontScale="85000" lnSpcReduction="20000"/>
          </a:bodyPr>
          <a:lstStyle/>
          <a:p>
            <a:pPr marL="82296" indent="0">
              <a:buNone/>
            </a:pPr>
            <a:r>
              <a:rPr lang="en-US" dirty="0" smtClean="0"/>
              <a:t>When William and Mary assumed the Crown in 1689, they signed the English Bill or Rights, guaranteeing certain liberties for all Englishmen as a condition of their rule.  This was a landmark event in government.</a:t>
            </a:r>
          </a:p>
          <a:p>
            <a:pPr marL="82296" indent="0">
              <a:buNone/>
            </a:pPr>
            <a:r>
              <a:rPr lang="en-US" dirty="0" smtClean="0"/>
              <a:t>If you carefully review the list of enumerated rights to the right, you will note that most of these rights are mirrored in our Constitution and the Bill of Rights.</a:t>
            </a:r>
            <a:endParaRPr lang="en-US" dirty="0"/>
          </a:p>
        </p:txBody>
      </p:sp>
      <p:sp>
        <p:nvSpPr>
          <p:cNvPr id="6" name="Content Placeholder 5"/>
          <p:cNvSpPr>
            <a:spLocks noGrp="1"/>
          </p:cNvSpPr>
          <p:nvPr>
            <p:ph sz="half" idx="2"/>
          </p:nvPr>
        </p:nvSpPr>
        <p:spPr/>
        <p:txBody>
          <a:bodyPr>
            <a:normAutofit fontScale="85000" lnSpcReduction="20000"/>
          </a:bodyPr>
          <a:lstStyle/>
          <a:p>
            <a:r>
              <a:rPr lang="en-US" i="1" u="sng" dirty="0" smtClean="0">
                <a:solidFill>
                  <a:schemeClr val="accent2">
                    <a:lumMod val="50000"/>
                  </a:schemeClr>
                </a:solidFill>
                <a:effectLst>
                  <a:outerShdw blurRad="38100" dist="38100" dir="2700000" algn="tl">
                    <a:srgbClr val="000000">
                      <a:alpha val="43137"/>
                    </a:srgbClr>
                  </a:outerShdw>
                </a:effectLst>
              </a:rPr>
              <a:t>No Standing Armies</a:t>
            </a:r>
          </a:p>
          <a:p>
            <a:r>
              <a:rPr lang="en-US" i="1" u="sng" dirty="0" smtClean="0">
                <a:solidFill>
                  <a:schemeClr val="accent2">
                    <a:lumMod val="50000"/>
                  </a:schemeClr>
                </a:solidFill>
                <a:effectLst>
                  <a:outerShdw blurRad="38100" dist="38100" dir="2700000" algn="tl">
                    <a:srgbClr val="000000">
                      <a:alpha val="43137"/>
                    </a:srgbClr>
                  </a:outerShdw>
                </a:effectLst>
              </a:rPr>
              <a:t>Free Parliamentary Elections</a:t>
            </a:r>
          </a:p>
          <a:p>
            <a:r>
              <a:rPr lang="en-US" i="1" u="sng" dirty="0" smtClean="0">
                <a:solidFill>
                  <a:schemeClr val="accent2">
                    <a:lumMod val="50000"/>
                  </a:schemeClr>
                </a:solidFill>
                <a:effectLst>
                  <a:outerShdw blurRad="38100" dist="38100" dir="2700000" algn="tl">
                    <a:srgbClr val="000000">
                      <a:alpha val="43137"/>
                    </a:srgbClr>
                  </a:outerShdw>
                </a:effectLst>
              </a:rPr>
              <a:t>Parliament Must Consent to Laws</a:t>
            </a:r>
          </a:p>
          <a:p>
            <a:r>
              <a:rPr lang="en-US" i="1" u="sng" dirty="0" smtClean="0">
                <a:solidFill>
                  <a:schemeClr val="accent2">
                    <a:lumMod val="50000"/>
                  </a:schemeClr>
                </a:solidFill>
                <a:effectLst>
                  <a:outerShdw blurRad="38100" dist="38100" dir="2700000" algn="tl">
                    <a:srgbClr val="000000">
                      <a:alpha val="43137"/>
                    </a:srgbClr>
                  </a:outerShdw>
                </a:effectLst>
              </a:rPr>
              <a:t>The Right to Petition the Government</a:t>
            </a:r>
          </a:p>
          <a:p>
            <a:r>
              <a:rPr lang="en-US" i="1" u="sng" dirty="0" smtClean="0">
                <a:solidFill>
                  <a:schemeClr val="accent2">
                    <a:lumMod val="50000"/>
                  </a:schemeClr>
                </a:solidFill>
                <a:effectLst>
                  <a:outerShdw blurRad="38100" dist="38100" dir="2700000" algn="tl">
                    <a:srgbClr val="000000">
                      <a:alpha val="43137"/>
                    </a:srgbClr>
                  </a:outerShdw>
                </a:effectLst>
              </a:rPr>
              <a:t>Parliament would impose Taxes, not the Crown</a:t>
            </a:r>
          </a:p>
          <a:p>
            <a:r>
              <a:rPr lang="en-US" i="1" u="sng" dirty="0" smtClean="0">
                <a:solidFill>
                  <a:schemeClr val="accent2">
                    <a:lumMod val="50000"/>
                  </a:schemeClr>
                </a:solidFill>
                <a:effectLst>
                  <a:outerShdw blurRad="38100" dist="38100" dir="2700000" algn="tl">
                    <a:srgbClr val="000000">
                      <a:alpha val="43137"/>
                    </a:srgbClr>
                  </a:outerShdw>
                </a:effectLst>
              </a:rPr>
              <a:t>Fair Trials, No Excessive Bail, No Cruel and Unusual Punishment</a:t>
            </a:r>
          </a:p>
          <a:p>
            <a:endParaRPr lang="en-US" dirty="0">
              <a:solidFill>
                <a:schemeClr val="accent2">
                  <a:lumMod val="50000"/>
                </a:schemeClr>
              </a:solidFill>
            </a:endParaRPr>
          </a:p>
        </p:txBody>
      </p:sp>
    </p:spTree>
    <p:extLst>
      <p:ext uri="{BB962C8B-B14F-4D97-AF65-F5344CB8AC3E}">
        <p14:creationId xmlns:p14="http://schemas.microsoft.com/office/powerpoint/2010/main" val="134261601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1905000" y="1371600"/>
            <a:ext cx="5715000" cy="3865879"/>
          </a:xfrm>
        </p:spPr>
      </p:pic>
      <p:sp>
        <p:nvSpPr>
          <p:cNvPr id="2" name="Title 1"/>
          <p:cNvSpPr>
            <a:spLocks noGrp="1"/>
          </p:cNvSpPr>
          <p:nvPr>
            <p:ph type="title"/>
          </p:nvPr>
        </p:nvSpPr>
        <p:spPr/>
        <p:txBody>
          <a:bodyPr>
            <a:normAutofit fontScale="90000"/>
          </a:bodyPr>
          <a:lstStyle/>
          <a:p>
            <a:r>
              <a:rPr lang="en-US" dirty="0" smtClean="0">
                <a:solidFill>
                  <a:schemeClr val="accent2">
                    <a:lumMod val="50000"/>
                  </a:schemeClr>
                </a:solidFill>
              </a:rPr>
              <a:t>The American </a:t>
            </a:r>
            <a:r>
              <a:rPr lang="en-US" dirty="0" smtClean="0">
                <a:solidFill>
                  <a:schemeClr val="accent2">
                    <a:lumMod val="50000"/>
                  </a:schemeClr>
                </a:solidFill>
              </a:rPr>
              <a:t>Democratic Tradition</a:t>
            </a:r>
            <a:endParaRPr lang="en-US" dirty="0">
              <a:solidFill>
                <a:schemeClr val="accent2">
                  <a:lumMod val="50000"/>
                </a:schemeClr>
              </a:solidFill>
            </a:endParaRPr>
          </a:p>
        </p:txBody>
      </p:sp>
      <p:sp>
        <p:nvSpPr>
          <p:cNvPr id="3" name="Content Placeholder 2"/>
          <p:cNvSpPr>
            <a:spLocks noGrp="1"/>
          </p:cNvSpPr>
          <p:nvPr>
            <p:ph sz="half" idx="1"/>
          </p:nvPr>
        </p:nvSpPr>
        <p:spPr>
          <a:xfrm>
            <a:off x="1447800" y="5486400"/>
            <a:ext cx="7086600" cy="1158240"/>
          </a:xfrm>
        </p:spPr>
        <p:txBody>
          <a:bodyPr>
            <a:normAutofit fontScale="70000" lnSpcReduction="20000"/>
          </a:bodyPr>
          <a:lstStyle/>
          <a:p>
            <a:pPr marL="82296" indent="0">
              <a:buNone/>
            </a:pPr>
            <a:r>
              <a:rPr lang="en-US" dirty="0" smtClean="0"/>
              <a:t>The first written Constitution in American History was signed by the Pilgrims in 1620: </a:t>
            </a:r>
            <a:r>
              <a:rPr lang="en-US" i="1" u="sng" dirty="0" smtClean="0">
                <a:solidFill>
                  <a:schemeClr val="accent2">
                    <a:lumMod val="50000"/>
                  </a:schemeClr>
                </a:solidFill>
              </a:rPr>
              <a:t>The Mayflower Compact</a:t>
            </a:r>
            <a:r>
              <a:rPr lang="en-US" dirty="0" smtClean="0"/>
              <a:t>.  The basic idea of the document was for everyone onboard to pledge themselves to serving the common good – so they might survive the winter!</a:t>
            </a:r>
            <a:endParaRPr lang="en-US" dirty="0"/>
          </a:p>
        </p:txBody>
      </p:sp>
    </p:spTree>
    <p:extLst>
      <p:ext uri="{BB962C8B-B14F-4D97-AF65-F5344CB8AC3E}">
        <p14:creationId xmlns:p14="http://schemas.microsoft.com/office/powerpoint/2010/main" val="80872292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chemeClr val="accent2">
                    <a:lumMod val="50000"/>
                  </a:schemeClr>
                </a:solidFill>
              </a:rPr>
              <a:t>The Fundamental Orders of Connecticut- Religious Toleration</a:t>
            </a:r>
            <a:endParaRPr lang="en-US" dirty="0">
              <a:solidFill>
                <a:schemeClr val="accent2">
                  <a:lumMod val="50000"/>
                </a:schemeClr>
              </a:solidFill>
            </a:endParaRPr>
          </a:p>
        </p:txBody>
      </p:sp>
      <p:sp>
        <p:nvSpPr>
          <p:cNvPr id="3" name="Content Placeholder 2"/>
          <p:cNvSpPr>
            <a:spLocks noGrp="1"/>
          </p:cNvSpPr>
          <p:nvPr>
            <p:ph sz="half" idx="1"/>
          </p:nvPr>
        </p:nvSpPr>
        <p:spPr>
          <a:xfrm>
            <a:off x="1295400" y="4419600"/>
            <a:ext cx="7848600" cy="2057400"/>
          </a:xfrm>
        </p:spPr>
        <p:txBody>
          <a:bodyPr>
            <a:normAutofit fontScale="70000" lnSpcReduction="20000"/>
          </a:bodyPr>
          <a:lstStyle/>
          <a:p>
            <a:pPr marL="82296" indent="0">
              <a:buNone/>
            </a:pPr>
            <a:r>
              <a:rPr lang="en-US" dirty="0" smtClean="0"/>
              <a:t>Although many of the American colonies were established by people seeking religious freedom for themselves, they rarely extended the idea of religious toleration towards others.  (Quakers were actually put to death in Puritan New England!) Some places did, though!  Three of the most important places which offered some form of religious toleration were Maryland, Rhode Island, and Connecticut, which embraced the idea of religious toleration in its constitution, </a:t>
            </a:r>
            <a:r>
              <a:rPr lang="en-US" i="1" u="sng" dirty="0" smtClean="0">
                <a:solidFill>
                  <a:schemeClr val="accent2">
                    <a:lumMod val="50000"/>
                  </a:schemeClr>
                </a:solidFill>
                <a:effectLst>
                  <a:outerShdw blurRad="38100" dist="38100" dir="2700000" algn="tl">
                    <a:srgbClr val="000000">
                      <a:alpha val="43137"/>
                    </a:srgbClr>
                  </a:outerShdw>
                </a:effectLst>
              </a:rPr>
              <a:t>The Fundamental Orders of </a:t>
            </a:r>
            <a:r>
              <a:rPr lang="en-US" i="1" u="sng" dirty="0" smtClean="0">
                <a:solidFill>
                  <a:schemeClr val="accent2">
                    <a:lumMod val="50000"/>
                  </a:schemeClr>
                </a:solidFill>
                <a:effectLst>
                  <a:outerShdw blurRad="38100" dist="38100" dir="2700000" algn="tl">
                    <a:srgbClr val="000000">
                      <a:alpha val="43137"/>
                    </a:srgbClr>
                  </a:outerShdw>
                </a:effectLst>
              </a:rPr>
              <a:t>Connecticut,</a:t>
            </a:r>
            <a:r>
              <a:rPr lang="en-US" dirty="0"/>
              <a:t> </a:t>
            </a:r>
            <a:r>
              <a:rPr lang="en-US" dirty="0" smtClean="0"/>
              <a:t>written </a:t>
            </a:r>
            <a:r>
              <a:rPr lang="en-US" dirty="0" smtClean="0"/>
              <a:t>by Thomas Hooker.</a:t>
            </a:r>
            <a:endParaRPr lang="en-US" dirty="0"/>
          </a:p>
        </p:txBody>
      </p:sp>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66415" y="1440874"/>
            <a:ext cx="4101981" cy="2743200"/>
          </a:xfrm>
          <a:prstGeom prst="rect">
            <a:avLst/>
          </a:prstGeom>
        </p:spPr>
      </p:pic>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95400" y="1447801"/>
            <a:ext cx="3332988" cy="2743200"/>
          </a:xfrm>
          <a:prstGeom prst="rect">
            <a:avLst/>
          </a:prstGeom>
        </p:spPr>
      </p:pic>
    </p:spTree>
    <p:extLst>
      <p:ext uri="{BB962C8B-B14F-4D97-AF65-F5344CB8AC3E}">
        <p14:creationId xmlns:p14="http://schemas.microsoft.com/office/powerpoint/2010/main" val="364541774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2">
                    <a:lumMod val="50000"/>
                  </a:schemeClr>
                </a:solidFill>
              </a:rPr>
              <a:t>The Charter of </a:t>
            </a:r>
            <a:r>
              <a:rPr lang="en-US" dirty="0" smtClean="0">
                <a:solidFill>
                  <a:schemeClr val="accent2">
                    <a:lumMod val="50000"/>
                  </a:schemeClr>
                </a:solidFill>
              </a:rPr>
              <a:t>Virginia - 1606</a:t>
            </a:r>
            <a:endParaRPr lang="en-US" dirty="0">
              <a:solidFill>
                <a:schemeClr val="accent2">
                  <a:lumMod val="50000"/>
                </a:schemeClr>
              </a:solidFill>
            </a:endParaRPr>
          </a:p>
        </p:txBody>
      </p:sp>
      <p:sp>
        <p:nvSpPr>
          <p:cNvPr id="3" name="Content Placeholder 2"/>
          <p:cNvSpPr>
            <a:spLocks noGrp="1"/>
          </p:cNvSpPr>
          <p:nvPr>
            <p:ph sz="half" idx="1"/>
          </p:nvPr>
        </p:nvSpPr>
        <p:spPr/>
        <p:txBody>
          <a:bodyPr>
            <a:normAutofit fontScale="77500" lnSpcReduction="20000"/>
          </a:bodyPr>
          <a:lstStyle/>
          <a:p>
            <a:pPr marL="82296" indent="0">
              <a:buNone/>
            </a:pPr>
            <a:r>
              <a:rPr lang="en-US" dirty="0" smtClean="0"/>
              <a:t>The Original Charter of Virginia, of course, was to the Virginia Company of London.  The purpose of the settlement was to make money!  By the 1620s, however, the prospects of striking it rich were waning, and the Crown took over the settlement by royal charter.  This subjected Virginia to some of the arbitrary rulings of the King of England; however, three thousand miles of ocean allowed a good deal of freedom and liberty to persist here. </a:t>
            </a:r>
            <a:endParaRPr lang="en-US" dirty="0"/>
          </a:p>
        </p:txBody>
      </p:sp>
      <p:pic>
        <p:nvPicPr>
          <p:cNvPr id="5" name="Content Placeholder 4"/>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5334000" y="1447800"/>
            <a:ext cx="3124200" cy="4929018"/>
          </a:xfrm>
        </p:spPr>
      </p:pic>
    </p:spTree>
    <p:extLst>
      <p:ext uri="{BB962C8B-B14F-4D97-AF65-F5344CB8AC3E}">
        <p14:creationId xmlns:p14="http://schemas.microsoft.com/office/powerpoint/2010/main" val="221284791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2">
                    <a:lumMod val="50000"/>
                  </a:schemeClr>
                </a:solidFill>
              </a:rPr>
              <a:t>The House of Burgesses - 1619</a:t>
            </a:r>
            <a:endParaRPr lang="en-US" dirty="0">
              <a:solidFill>
                <a:schemeClr val="accent2">
                  <a:lumMod val="50000"/>
                </a:schemeClr>
              </a:solidFill>
            </a:endParaRPr>
          </a:p>
        </p:txBody>
      </p:sp>
      <p:sp>
        <p:nvSpPr>
          <p:cNvPr id="3" name="Content Placeholder 2"/>
          <p:cNvSpPr>
            <a:spLocks noGrp="1"/>
          </p:cNvSpPr>
          <p:nvPr>
            <p:ph sz="half" idx="1"/>
          </p:nvPr>
        </p:nvSpPr>
        <p:spPr>
          <a:xfrm>
            <a:off x="1219200" y="1524000"/>
            <a:ext cx="3874008" cy="4953000"/>
          </a:xfrm>
        </p:spPr>
        <p:txBody>
          <a:bodyPr>
            <a:normAutofit fontScale="85000" lnSpcReduction="20000"/>
          </a:bodyPr>
          <a:lstStyle/>
          <a:p>
            <a:pPr marL="82296" indent="0">
              <a:buNone/>
            </a:pPr>
            <a:r>
              <a:rPr lang="en-US" dirty="0" smtClean="0"/>
              <a:t>The </a:t>
            </a:r>
            <a:r>
              <a:rPr lang="en-US" i="1" u="sng" dirty="0" smtClean="0">
                <a:solidFill>
                  <a:schemeClr val="accent2">
                    <a:lumMod val="50000"/>
                  </a:schemeClr>
                </a:solidFill>
                <a:effectLst>
                  <a:outerShdw blurRad="38100" dist="38100" dir="2700000" algn="tl">
                    <a:srgbClr val="000000">
                      <a:alpha val="43137"/>
                    </a:srgbClr>
                  </a:outerShdw>
                </a:effectLst>
              </a:rPr>
              <a:t>first representative government </a:t>
            </a:r>
            <a:r>
              <a:rPr lang="en-US" dirty="0" smtClean="0"/>
              <a:t>in the American Colonies was established in 1619 in Jamestown, Virginia.  (Ironically, this was also the year slaves were first brought to the colony.)  Although it did not approach the direct democracy of the New England colonies, this was an important step towards the republican style of government  practiced in the United States of America today.</a:t>
            </a:r>
            <a:endParaRPr lang="en-US" dirty="0"/>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276850" y="1647675"/>
            <a:ext cx="3657600" cy="4416724"/>
          </a:xfrm>
        </p:spPr>
      </p:pic>
    </p:spTree>
    <p:extLst>
      <p:ext uri="{BB962C8B-B14F-4D97-AF65-F5344CB8AC3E}">
        <p14:creationId xmlns:p14="http://schemas.microsoft.com/office/powerpoint/2010/main" val="374628198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chemeClr val="accent2">
                    <a:lumMod val="50000"/>
                  </a:schemeClr>
                </a:solidFill>
                <a:effectLst>
                  <a:outerShdw blurRad="38100" dist="38100" dir="2700000" algn="tl">
                    <a:srgbClr val="000000">
                      <a:alpha val="43137"/>
                    </a:srgbClr>
                  </a:outerShdw>
                </a:effectLst>
              </a:rPr>
              <a:t>What are the characteristics of a state? </a:t>
            </a:r>
            <a:endParaRPr lang="en-US" dirty="0">
              <a:solidFill>
                <a:schemeClr val="accent2">
                  <a:lumMod val="50000"/>
                </a:schemeClr>
              </a:solidFill>
              <a:effectLst>
                <a:outerShdw blurRad="38100" dist="38100" dir="2700000" algn="tl">
                  <a:srgbClr val="000000">
                    <a:alpha val="43137"/>
                  </a:srgbClr>
                </a:outerShdw>
              </a:effectLst>
            </a:endParaRPr>
          </a:p>
        </p:txBody>
      </p:sp>
      <p:sp>
        <p:nvSpPr>
          <p:cNvPr id="3" name="Content Placeholder 2"/>
          <p:cNvSpPr>
            <a:spLocks noGrp="1"/>
          </p:cNvSpPr>
          <p:nvPr>
            <p:ph idx="1"/>
          </p:nvPr>
        </p:nvSpPr>
        <p:spPr/>
        <p:txBody>
          <a:bodyPr/>
          <a:lstStyle/>
          <a:p>
            <a:pPr marL="82296" indent="0">
              <a:buNone/>
            </a:pPr>
            <a:r>
              <a:rPr lang="en-US" dirty="0" smtClean="0"/>
              <a:t>What is a </a:t>
            </a:r>
            <a:r>
              <a:rPr lang="en-US" i="1" u="sng" dirty="0" smtClean="0">
                <a:solidFill>
                  <a:schemeClr val="accent2">
                    <a:lumMod val="50000"/>
                  </a:schemeClr>
                </a:solidFill>
                <a:effectLst>
                  <a:outerShdw blurRad="38100" dist="38100" dir="2700000" algn="tl">
                    <a:srgbClr val="000000">
                      <a:alpha val="43137"/>
                    </a:srgbClr>
                  </a:outerShdw>
                </a:effectLst>
              </a:rPr>
              <a:t>state?</a:t>
            </a:r>
            <a:r>
              <a:rPr lang="en-US" dirty="0" smtClean="0">
                <a:solidFill>
                  <a:schemeClr val="accent2">
                    <a:lumMod val="50000"/>
                  </a:schemeClr>
                </a:solidFill>
                <a:effectLst>
                  <a:outerShdw blurRad="38100" dist="38100" dir="2700000" algn="tl">
                    <a:srgbClr val="000000">
                      <a:alpha val="43137"/>
                    </a:srgbClr>
                  </a:outerShdw>
                </a:effectLst>
              </a:rPr>
              <a:t>  </a:t>
            </a:r>
            <a:r>
              <a:rPr lang="en-US" dirty="0" smtClean="0"/>
              <a:t>A state is a body of people, living in a defined territory, organized under one government, and with the power to enforce the law without the consent of some greater authority.  That is, they have sovereignty. </a:t>
            </a:r>
          </a:p>
          <a:p>
            <a:pPr marL="82296" indent="0">
              <a:buNone/>
            </a:pPr>
            <a:r>
              <a:rPr lang="en-US" dirty="0" smtClean="0"/>
              <a:t>The characteristics of a state, then, are </a:t>
            </a:r>
            <a:r>
              <a:rPr lang="en-US" i="1" u="sng" dirty="0" smtClean="0">
                <a:solidFill>
                  <a:schemeClr val="accent2">
                    <a:lumMod val="50000"/>
                  </a:schemeClr>
                </a:solidFill>
                <a:effectLst>
                  <a:outerShdw blurRad="38100" dist="38100" dir="2700000" algn="tl">
                    <a:srgbClr val="000000">
                      <a:alpha val="43137"/>
                    </a:srgbClr>
                  </a:outerShdw>
                </a:effectLst>
              </a:rPr>
              <a:t>population, territory, government, and sovereignty</a:t>
            </a:r>
            <a:r>
              <a:rPr lang="en-US" dirty="0" smtClean="0">
                <a:solidFill>
                  <a:schemeClr val="accent2">
                    <a:lumMod val="50000"/>
                  </a:schemeClr>
                </a:solidFill>
                <a:effectLst>
                  <a:outerShdw blurRad="38100" dist="38100" dir="2700000" algn="tl">
                    <a:srgbClr val="000000">
                      <a:alpha val="43137"/>
                    </a:srgbClr>
                  </a:outerShdw>
                </a:effectLst>
              </a:rPr>
              <a:t>.</a:t>
            </a:r>
            <a:endParaRPr lang="en-US" dirty="0">
              <a:solidFill>
                <a:schemeClr val="accent2">
                  <a:lumMod val="50000"/>
                </a:schemeClr>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2083741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2">
                    <a:lumMod val="50000"/>
                  </a:schemeClr>
                </a:solidFill>
              </a:rPr>
              <a:t>The Political Philosophers</a:t>
            </a:r>
            <a:endParaRPr lang="en-US" dirty="0">
              <a:solidFill>
                <a:schemeClr val="accent2">
                  <a:lumMod val="50000"/>
                </a:schemeClr>
              </a:solidFill>
            </a:endParaRPr>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03450" y="2410690"/>
            <a:ext cx="1912937" cy="2295524"/>
          </a:xfrm>
          <a:prstGeom prst="rect">
            <a:avLst/>
          </a:prstGeom>
        </p:spPr>
      </p:pic>
      <p:pic>
        <p:nvPicPr>
          <p:cNvPr id="8" name="Pictur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90599" y="2424978"/>
            <a:ext cx="1817385" cy="2281236"/>
          </a:xfrm>
          <a:prstGeom prst="rect">
            <a:avLst/>
          </a:prstGeom>
        </p:spPr>
      </p:pic>
      <p:pic>
        <p:nvPicPr>
          <p:cNvPr id="9" name="Picture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356680" y="2424977"/>
            <a:ext cx="1754124" cy="2281237"/>
          </a:xfrm>
          <a:prstGeom prst="rect">
            <a:avLst/>
          </a:prstGeom>
        </p:spPr>
      </p:pic>
      <p:pic>
        <p:nvPicPr>
          <p:cNvPr id="10" name="Picture 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283387" y="2492085"/>
            <a:ext cx="1860613" cy="2214130"/>
          </a:xfrm>
          <a:prstGeom prst="rect">
            <a:avLst/>
          </a:prstGeom>
        </p:spPr>
      </p:pic>
      <p:pic>
        <p:nvPicPr>
          <p:cNvPr id="6" name="Content Placeholder 5"/>
          <p:cNvPicPr>
            <a:picLocks noGrp="1" noChangeAspect="1"/>
          </p:cNvPicPr>
          <p:nvPr>
            <p:ph idx="1"/>
          </p:nvPr>
        </p:nvPicPr>
        <p:blipFill>
          <a:blip r:embed="rId6" cstate="print">
            <a:extLst>
              <a:ext uri="{28A0092B-C50C-407E-A947-70E740481C1C}">
                <a14:useLocalDpi xmlns:a14="http://schemas.microsoft.com/office/drawing/2010/main" val="0"/>
              </a:ext>
            </a:extLst>
          </a:blip>
          <a:stretch>
            <a:fillRect/>
          </a:stretch>
        </p:blipFill>
        <p:spPr>
          <a:xfrm>
            <a:off x="5486400" y="2038782"/>
            <a:ext cx="2303145" cy="2971800"/>
          </a:xfrm>
        </p:spPr>
      </p:pic>
    </p:spTree>
    <p:extLst>
      <p:ext uri="{BB962C8B-B14F-4D97-AF65-F5344CB8AC3E}">
        <p14:creationId xmlns:p14="http://schemas.microsoft.com/office/powerpoint/2010/main" val="128720062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435608" y="274320"/>
            <a:ext cx="7498080" cy="1021080"/>
          </a:xfrm>
        </p:spPr>
        <p:txBody>
          <a:bodyPr>
            <a:normAutofit fontScale="90000"/>
          </a:bodyPr>
          <a:lstStyle/>
          <a:p>
            <a:r>
              <a:rPr lang="en-US" dirty="0" smtClean="0">
                <a:solidFill>
                  <a:schemeClr val="accent2">
                    <a:lumMod val="50000"/>
                  </a:schemeClr>
                </a:solidFill>
              </a:rPr>
              <a:t>Montesquieu: Separation of Powers</a:t>
            </a:r>
            <a:endParaRPr lang="en-US" dirty="0">
              <a:solidFill>
                <a:schemeClr val="accent2">
                  <a:lumMod val="50000"/>
                </a:schemeClr>
              </a:solidFill>
            </a:endParaRPr>
          </a:p>
        </p:txBody>
      </p:sp>
      <p:sp>
        <p:nvSpPr>
          <p:cNvPr id="5" name="Content Placeholder 4"/>
          <p:cNvSpPr>
            <a:spLocks noGrp="1"/>
          </p:cNvSpPr>
          <p:nvPr>
            <p:ph sz="half" idx="1"/>
          </p:nvPr>
        </p:nvSpPr>
        <p:spPr>
          <a:xfrm>
            <a:off x="1066800" y="1295400"/>
            <a:ext cx="4419600" cy="5562600"/>
          </a:xfrm>
        </p:spPr>
        <p:txBody>
          <a:bodyPr>
            <a:normAutofit fontScale="70000" lnSpcReduction="20000"/>
          </a:bodyPr>
          <a:lstStyle/>
          <a:p>
            <a:pPr marL="82296" indent="0">
              <a:buNone/>
            </a:pPr>
            <a:r>
              <a:rPr lang="en-US" dirty="0" smtClean="0"/>
              <a:t>Baron Montesquieu was a French philosopher who was influential among political philosophers during the Colonial period in American History.  Montesquieu’s most important contribution was to emphasize the importance of </a:t>
            </a:r>
            <a:r>
              <a:rPr lang="en-US" i="1" u="sng" dirty="0" smtClean="0">
                <a:solidFill>
                  <a:schemeClr val="accent2">
                    <a:lumMod val="50000"/>
                  </a:schemeClr>
                </a:solidFill>
                <a:effectLst>
                  <a:outerShdw blurRad="38100" dist="38100" dir="2700000" algn="tl">
                    <a:srgbClr val="000000">
                      <a:alpha val="43137"/>
                    </a:srgbClr>
                  </a:outerShdw>
                </a:effectLst>
              </a:rPr>
              <a:t>separation of powers</a:t>
            </a:r>
            <a:r>
              <a:rPr lang="en-US" dirty="0" smtClean="0">
                <a:solidFill>
                  <a:schemeClr val="accent2">
                    <a:lumMod val="50000"/>
                  </a:schemeClr>
                </a:solidFill>
              </a:rPr>
              <a:t>.  </a:t>
            </a:r>
            <a:r>
              <a:rPr lang="en-US" dirty="0" smtClean="0"/>
              <a:t>The power of government should be limited, he postulated, by dividing it against itself.  </a:t>
            </a:r>
            <a:r>
              <a:rPr lang="en-US" i="1" u="sng" dirty="0" smtClean="0">
                <a:solidFill>
                  <a:schemeClr val="accent2">
                    <a:lumMod val="50000"/>
                  </a:schemeClr>
                </a:solidFill>
                <a:effectLst>
                  <a:outerShdw blurRad="38100" dist="38100" dir="2700000" algn="tl">
                    <a:srgbClr val="000000">
                      <a:alpha val="43137"/>
                    </a:srgbClr>
                  </a:outerShdw>
                </a:effectLst>
              </a:rPr>
              <a:t>By dividing the government into executive, legislative, and judicial branches, and then assigning each group specific tasks which required cooperation with the others, the power of government would never be applied tyrannically</a:t>
            </a:r>
            <a:r>
              <a:rPr lang="en-US" i="1" u="sng" dirty="0" smtClean="0">
                <a:solidFill>
                  <a:schemeClr val="tx2"/>
                </a:solidFill>
                <a:effectLst>
                  <a:outerShdw blurRad="38100" dist="38100" dir="2700000" algn="tl">
                    <a:srgbClr val="000000">
                      <a:alpha val="43137"/>
                    </a:srgbClr>
                  </a:outerShdw>
                </a:effectLst>
              </a:rPr>
              <a:t>.</a:t>
            </a:r>
            <a:r>
              <a:rPr lang="en-US" dirty="0" smtClean="0"/>
              <a:t>  Ironically, Montesquieu had serious doubts about whether or not a republic could work over a large geographic area.  (</a:t>
            </a:r>
            <a:r>
              <a:rPr lang="en-US" i="1" dirty="0" smtClean="0"/>
              <a:t>Improvements in transportation and communication over the years might have changed his opinion in this regard – or not…</a:t>
            </a:r>
            <a:r>
              <a:rPr lang="en-US" dirty="0" smtClean="0"/>
              <a:t>) </a:t>
            </a:r>
            <a:endParaRPr lang="en-US" dirty="0"/>
          </a:p>
        </p:txBody>
      </p:sp>
      <p:pic>
        <p:nvPicPr>
          <p:cNvPr id="7" name="Content Placeholder 6"/>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486400" y="1447800"/>
            <a:ext cx="3060700" cy="3672840"/>
          </a:xfrm>
        </p:spPr>
      </p:pic>
    </p:spTree>
    <p:extLst>
      <p:ext uri="{BB962C8B-B14F-4D97-AF65-F5344CB8AC3E}">
        <p14:creationId xmlns:p14="http://schemas.microsoft.com/office/powerpoint/2010/main" val="146877075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chemeClr val="accent2">
                    <a:lumMod val="50000"/>
                  </a:schemeClr>
                </a:solidFill>
              </a:rPr>
              <a:t>Thomas Hobbes: Individual Rights</a:t>
            </a:r>
            <a:endParaRPr lang="en-US" dirty="0">
              <a:solidFill>
                <a:schemeClr val="accent2">
                  <a:lumMod val="50000"/>
                </a:schemeClr>
              </a:solidFill>
            </a:endParaRPr>
          </a:p>
        </p:txBody>
      </p:sp>
      <p:sp>
        <p:nvSpPr>
          <p:cNvPr id="3" name="Content Placeholder 2"/>
          <p:cNvSpPr>
            <a:spLocks noGrp="1"/>
          </p:cNvSpPr>
          <p:nvPr>
            <p:ph sz="half" idx="1"/>
          </p:nvPr>
        </p:nvSpPr>
        <p:spPr>
          <a:xfrm>
            <a:off x="1219200" y="1524000"/>
            <a:ext cx="4191000" cy="4953000"/>
          </a:xfrm>
        </p:spPr>
        <p:txBody>
          <a:bodyPr>
            <a:normAutofit fontScale="92500" lnSpcReduction="20000"/>
          </a:bodyPr>
          <a:lstStyle/>
          <a:p>
            <a:pPr marL="82296" indent="0">
              <a:buNone/>
            </a:pPr>
            <a:r>
              <a:rPr lang="en-US" dirty="0" smtClean="0"/>
              <a:t>Thomas Hobbes believed that mankind, by nature, was corrupt.  If left to his own devices, mankind would exploit his neighbor and a state of war would persist.  </a:t>
            </a:r>
            <a:r>
              <a:rPr lang="en-US" i="1" u="sng" dirty="0" smtClean="0">
                <a:solidFill>
                  <a:schemeClr val="accent2">
                    <a:lumMod val="50000"/>
                  </a:schemeClr>
                </a:solidFill>
                <a:effectLst>
                  <a:outerShdw blurRad="38100" dist="38100" dir="2700000" algn="tl">
                    <a:srgbClr val="000000">
                      <a:alpha val="43137"/>
                    </a:srgbClr>
                  </a:outerShdw>
                </a:effectLst>
              </a:rPr>
              <a:t>Life would be nasty, brutish, and short</a:t>
            </a:r>
            <a:r>
              <a:rPr lang="en-US" dirty="0" smtClean="0">
                <a:solidFill>
                  <a:schemeClr val="accent2">
                    <a:lumMod val="50000"/>
                  </a:schemeClr>
                </a:solidFill>
              </a:rPr>
              <a:t>.  </a:t>
            </a:r>
            <a:r>
              <a:rPr lang="en-US" dirty="0" smtClean="0"/>
              <a:t>Hobbes believed it was the role of government to protect mankind from his own selfish impulses.  A </a:t>
            </a:r>
            <a:r>
              <a:rPr lang="en-US" i="1" u="sng" dirty="0" smtClean="0">
                <a:solidFill>
                  <a:schemeClr val="accent2">
                    <a:lumMod val="50000"/>
                  </a:schemeClr>
                </a:solidFill>
                <a:effectLst>
                  <a:outerShdw blurRad="38100" dist="38100" dir="2700000" algn="tl">
                    <a:srgbClr val="000000">
                      <a:alpha val="43137"/>
                    </a:srgbClr>
                  </a:outerShdw>
                </a:effectLst>
              </a:rPr>
              <a:t>strong government was necessary to protect individual rights and secure life, liberty and property</a:t>
            </a:r>
            <a:r>
              <a:rPr lang="en-US" dirty="0" smtClean="0">
                <a:solidFill>
                  <a:schemeClr val="accent2">
                    <a:lumMod val="50000"/>
                  </a:schemeClr>
                </a:solidFill>
              </a:rPr>
              <a:t>. </a:t>
            </a:r>
            <a:endParaRPr lang="en-US" dirty="0">
              <a:solidFill>
                <a:schemeClr val="accent2">
                  <a:lumMod val="50000"/>
                </a:schemeClr>
              </a:solidFill>
            </a:endParaRPr>
          </a:p>
        </p:txBody>
      </p:sp>
      <p:pic>
        <p:nvPicPr>
          <p:cNvPr id="5" name="Content Placeholder 4"/>
          <p:cNvPicPr>
            <a:picLocks noGrp="1" noChangeAspect="1"/>
          </p:cNvPicPr>
          <p:nvPr>
            <p:ph sz="half" idx="2"/>
          </p:nvPr>
        </p:nvPicPr>
        <p:blipFill>
          <a:blip r:embed="rId2" cstate="print">
            <a:duotone>
              <a:prstClr val="black"/>
              <a:srgbClr val="D9C3A5">
                <a:tint val="50000"/>
                <a:satMod val="180000"/>
              </a:srgbClr>
            </a:duotone>
            <a:extLst>
              <a:ext uri="{28A0092B-C50C-407E-A947-70E740481C1C}">
                <a14:useLocalDpi xmlns:a14="http://schemas.microsoft.com/office/drawing/2010/main" val="0"/>
              </a:ext>
            </a:extLst>
          </a:blip>
          <a:stretch>
            <a:fillRect/>
          </a:stretch>
        </p:blipFill>
        <p:spPr>
          <a:xfrm>
            <a:off x="5486400" y="1524000"/>
            <a:ext cx="3152432" cy="4724400"/>
          </a:xfrm>
        </p:spPr>
      </p:pic>
    </p:spTree>
    <p:extLst>
      <p:ext uri="{BB962C8B-B14F-4D97-AF65-F5344CB8AC3E}">
        <p14:creationId xmlns:p14="http://schemas.microsoft.com/office/powerpoint/2010/main" val="142360658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chemeClr val="accent2">
                    <a:lumMod val="50000"/>
                  </a:schemeClr>
                </a:solidFill>
              </a:rPr>
              <a:t>Jean Jacques Rousseau: Separation of Powers and Natural Rights of Man</a:t>
            </a:r>
            <a:endParaRPr lang="en-US" dirty="0">
              <a:solidFill>
                <a:schemeClr val="accent2">
                  <a:lumMod val="50000"/>
                </a:schemeClr>
              </a:solidFill>
            </a:endParaRPr>
          </a:p>
        </p:txBody>
      </p:sp>
      <p:sp>
        <p:nvSpPr>
          <p:cNvPr id="3" name="Content Placeholder 2"/>
          <p:cNvSpPr>
            <a:spLocks noGrp="1"/>
          </p:cNvSpPr>
          <p:nvPr>
            <p:ph sz="half" idx="1"/>
          </p:nvPr>
        </p:nvSpPr>
        <p:spPr>
          <a:xfrm>
            <a:off x="1219200" y="1524000"/>
            <a:ext cx="3874008" cy="5105400"/>
          </a:xfrm>
        </p:spPr>
        <p:txBody>
          <a:bodyPr>
            <a:normAutofit fontScale="85000" lnSpcReduction="20000"/>
          </a:bodyPr>
          <a:lstStyle/>
          <a:p>
            <a:pPr marL="82296" indent="0">
              <a:buNone/>
            </a:pPr>
            <a:r>
              <a:rPr lang="en-US" dirty="0" smtClean="0"/>
              <a:t>Jean Jacques Rousseau was the first to strongly assert that all men were entitled to certain </a:t>
            </a:r>
            <a:r>
              <a:rPr lang="en-US" i="1" u="sng" dirty="0" smtClean="0">
                <a:solidFill>
                  <a:schemeClr val="accent2">
                    <a:lumMod val="50000"/>
                  </a:schemeClr>
                </a:solidFill>
                <a:effectLst>
                  <a:outerShdw blurRad="38100" dist="38100" dir="2700000" algn="tl">
                    <a:srgbClr val="000000">
                      <a:alpha val="43137"/>
                    </a:srgbClr>
                  </a:outerShdw>
                </a:effectLst>
              </a:rPr>
              <a:t>natural rights </a:t>
            </a:r>
            <a:r>
              <a:rPr lang="en-US" dirty="0" smtClean="0"/>
              <a:t>– and that these rights were not granted by governments, rather, they were God given rights which </a:t>
            </a:r>
            <a:r>
              <a:rPr lang="en-US" i="1" u="sng" dirty="0" smtClean="0">
                <a:solidFill>
                  <a:schemeClr val="accent2">
                    <a:lumMod val="50000"/>
                  </a:schemeClr>
                </a:solidFill>
                <a:effectLst>
                  <a:outerShdw blurRad="38100" dist="38100" dir="2700000" algn="tl">
                    <a:srgbClr val="000000">
                      <a:alpha val="43137"/>
                    </a:srgbClr>
                  </a:outerShdw>
                </a:effectLst>
              </a:rPr>
              <a:t>must be protected by good governments</a:t>
            </a:r>
            <a:r>
              <a:rPr lang="en-US" dirty="0" smtClean="0">
                <a:solidFill>
                  <a:schemeClr val="accent2">
                    <a:lumMod val="50000"/>
                  </a:schemeClr>
                </a:solidFill>
              </a:rPr>
              <a:t>.  </a:t>
            </a:r>
            <a:r>
              <a:rPr lang="en-US" dirty="0" smtClean="0"/>
              <a:t>Rousseau believed in democratic methods and the principle of majority rule, but acknowledged that </a:t>
            </a:r>
            <a:r>
              <a:rPr lang="en-US" i="1" u="sng" dirty="0" smtClean="0">
                <a:solidFill>
                  <a:schemeClr val="accent2">
                    <a:lumMod val="50000"/>
                  </a:schemeClr>
                </a:solidFill>
                <a:effectLst>
                  <a:outerShdw blurRad="38100" dist="38100" dir="2700000" algn="tl">
                    <a:srgbClr val="000000">
                      <a:alpha val="43137"/>
                    </a:srgbClr>
                  </a:outerShdw>
                </a:effectLst>
              </a:rPr>
              <a:t>the majority’s right to rule must be limited also</a:t>
            </a:r>
            <a:r>
              <a:rPr lang="en-US" dirty="0" smtClean="0"/>
              <a:t>: it could not violate the natural rights of man.</a:t>
            </a:r>
            <a:endParaRPr lang="en-US" dirty="0"/>
          </a:p>
        </p:txBody>
      </p:sp>
      <p:pic>
        <p:nvPicPr>
          <p:cNvPr id="5" name="Content Placeholder 4"/>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5257800" y="1524000"/>
            <a:ext cx="3703066" cy="4648200"/>
          </a:xfrm>
        </p:spPr>
      </p:pic>
    </p:spTree>
    <p:extLst>
      <p:ext uri="{BB962C8B-B14F-4D97-AF65-F5344CB8AC3E}">
        <p14:creationId xmlns:p14="http://schemas.microsoft.com/office/powerpoint/2010/main" val="197402229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47800" y="304800"/>
            <a:ext cx="7498080" cy="1143000"/>
          </a:xfrm>
        </p:spPr>
        <p:txBody>
          <a:bodyPr>
            <a:normAutofit fontScale="90000"/>
          </a:bodyPr>
          <a:lstStyle/>
          <a:p>
            <a:r>
              <a:rPr lang="en-US" dirty="0" smtClean="0">
                <a:solidFill>
                  <a:schemeClr val="accent2">
                    <a:lumMod val="50000"/>
                  </a:schemeClr>
                </a:solidFill>
              </a:rPr>
              <a:t>John Locke: Natural Rights and the Social Contract Theory</a:t>
            </a:r>
            <a:endParaRPr lang="en-US" dirty="0">
              <a:solidFill>
                <a:schemeClr val="accent2">
                  <a:lumMod val="50000"/>
                </a:schemeClr>
              </a:solidFill>
            </a:endParaRPr>
          </a:p>
        </p:txBody>
      </p:sp>
      <p:sp>
        <p:nvSpPr>
          <p:cNvPr id="3" name="Content Placeholder 2"/>
          <p:cNvSpPr>
            <a:spLocks noGrp="1"/>
          </p:cNvSpPr>
          <p:nvPr>
            <p:ph sz="half" idx="1"/>
          </p:nvPr>
        </p:nvSpPr>
        <p:spPr>
          <a:xfrm>
            <a:off x="1219200" y="1524000"/>
            <a:ext cx="4114800" cy="5181600"/>
          </a:xfrm>
        </p:spPr>
        <p:txBody>
          <a:bodyPr>
            <a:normAutofit fontScale="85000" lnSpcReduction="20000"/>
          </a:bodyPr>
          <a:lstStyle/>
          <a:p>
            <a:pPr marL="82296" indent="0">
              <a:buNone/>
            </a:pPr>
            <a:r>
              <a:rPr lang="en-US" dirty="0" smtClean="0"/>
              <a:t>John Locke was by far the most influential political philosopher during the American colonial period.  He believed in </a:t>
            </a:r>
            <a:r>
              <a:rPr lang="en-US" i="1" u="sng" dirty="0" smtClean="0">
                <a:solidFill>
                  <a:schemeClr val="accent2">
                    <a:lumMod val="50000"/>
                  </a:schemeClr>
                </a:solidFill>
                <a:effectLst>
                  <a:outerShdw blurRad="38100" dist="38100" dir="2700000" algn="tl">
                    <a:srgbClr val="000000">
                      <a:alpha val="43137"/>
                    </a:srgbClr>
                  </a:outerShdw>
                </a:effectLst>
              </a:rPr>
              <a:t>natural rights</a:t>
            </a:r>
            <a:r>
              <a:rPr lang="en-US" dirty="0" smtClean="0"/>
              <a:t>: God given rights which could never be taken away.  He believed in </a:t>
            </a:r>
            <a:r>
              <a:rPr lang="en-US" i="1" u="sng" dirty="0" smtClean="0">
                <a:solidFill>
                  <a:schemeClr val="accent2">
                    <a:lumMod val="50000"/>
                  </a:schemeClr>
                </a:solidFill>
                <a:effectLst>
                  <a:outerShdw blurRad="38100" dist="38100" dir="2700000" algn="tl">
                    <a:srgbClr val="000000">
                      <a:alpha val="43137"/>
                    </a:srgbClr>
                  </a:outerShdw>
                </a:effectLst>
              </a:rPr>
              <a:t>limited government,</a:t>
            </a:r>
            <a:r>
              <a:rPr lang="en-US" dirty="0" smtClean="0">
                <a:solidFill>
                  <a:schemeClr val="accent2">
                    <a:lumMod val="50000"/>
                  </a:schemeClr>
                </a:solidFill>
              </a:rPr>
              <a:t> </a:t>
            </a:r>
            <a:r>
              <a:rPr lang="en-US" dirty="0" smtClean="0"/>
              <a:t>and specifically the notion that government should be divided against itself and forced to acknowledge limits via a bill of rights.  Finally, and most importantly, he believed that no government was legitimate without the </a:t>
            </a:r>
            <a:r>
              <a:rPr lang="en-US" i="1" u="sng" dirty="0" smtClean="0">
                <a:solidFill>
                  <a:schemeClr val="accent2">
                    <a:lumMod val="50000"/>
                  </a:schemeClr>
                </a:solidFill>
                <a:effectLst>
                  <a:outerShdw blurRad="38100" dist="38100" dir="2700000" algn="tl">
                    <a:srgbClr val="000000">
                      <a:alpha val="43137"/>
                    </a:srgbClr>
                  </a:outerShdw>
                </a:effectLst>
              </a:rPr>
              <a:t>consent of the governed</a:t>
            </a:r>
            <a:r>
              <a:rPr lang="en-US" dirty="0" smtClean="0">
                <a:solidFill>
                  <a:schemeClr val="accent2">
                    <a:lumMod val="50000"/>
                  </a:schemeClr>
                </a:solidFill>
              </a:rPr>
              <a:t>.  </a:t>
            </a:r>
            <a:endParaRPr lang="en-US" dirty="0">
              <a:solidFill>
                <a:schemeClr val="accent2">
                  <a:lumMod val="50000"/>
                </a:schemeClr>
              </a:solidFill>
            </a:endParaRPr>
          </a:p>
        </p:txBody>
      </p:sp>
      <p:pic>
        <p:nvPicPr>
          <p:cNvPr id="5" name="Content Placeholder 4"/>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5239266" y="1447800"/>
            <a:ext cx="3661410" cy="4724400"/>
          </a:xfrm>
        </p:spPr>
      </p:pic>
    </p:spTree>
    <p:extLst>
      <p:ext uri="{BB962C8B-B14F-4D97-AF65-F5344CB8AC3E}">
        <p14:creationId xmlns:p14="http://schemas.microsoft.com/office/powerpoint/2010/main" val="49095911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2">
                    <a:lumMod val="50000"/>
                  </a:schemeClr>
                </a:solidFill>
              </a:rPr>
              <a:t>Thomas Paine: Common Sense</a:t>
            </a:r>
            <a:endParaRPr lang="en-US" dirty="0">
              <a:solidFill>
                <a:schemeClr val="accent2">
                  <a:lumMod val="50000"/>
                </a:schemeClr>
              </a:solidFill>
            </a:endParaRPr>
          </a:p>
        </p:txBody>
      </p:sp>
      <p:sp>
        <p:nvSpPr>
          <p:cNvPr id="3" name="Content Placeholder 2"/>
          <p:cNvSpPr>
            <a:spLocks noGrp="1"/>
          </p:cNvSpPr>
          <p:nvPr>
            <p:ph sz="half" idx="1"/>
          </p:nvPr>
        </p:nvSpPr>
        <p:spPr>
          <a:xfrm>
            <a:off x="1143000" y="1371600"/>
            <a:ext cx="4343400" cy="5334000"/>
          </a:xfrm>
        </p:spPr>
        <p:txBody>
          <a:bodyPr>
            <a:normAutofit fontScale="77500" lnSpcReduction="20000"/>
          </a:bodyPr>
          <a:lstStyle/>
          <a:p>
            <a:pPr marL="82296" indent="0">
              <a:buNone/>
            </a:pPr>
            <a:r>
              <a:rPr lang="en-US" dirty="0" smtClean="0"/>
              <a:t>Thomas Paine, in his 46 page pamphlet, </a:t>
            </a:r>
            <a:r>
              <a:rPr lang="en-US" i="1" u="sng" dirty="0" smtClean="0">
                <a:solidFill>
                  <a:schemeClr val="accent2">
                    <a:lumMod val="50000"/>
                  </a:schemeClr>
                </a:solidFill>
                <a:effectLst>
                  <a:outerShdw blurRad="38100" dist="38100" dir="2700000" algn="tl">
                    <a:srgbClr val="000000">
                      <a:alpha val="43137"/>
                    </a:srgbClr>
                  </a:outerShdw>
                </a:effectLst>
              </a:rPr>
              <a:t>Common Sense</a:t>
            </a:r>
            <a:r>
              <a:rPr lang="en-US" dirty="0" smtClean="0">
                <a:solidFill>
                  <a:schemeClr val="accent2">
                    <a:lumMod val="50000"/>
                  </a:schemeClr>
                </a:solidFill>
              </a:rPr>
              <a:t>, </a:t>
            </a:r>
            <a:r>
              <a:rPr lang="en-US" dirty="0" smtClean="0"/>
              <a:t>argued that the time had come for the American Colonies to declare their independence from England.  Paine used evidence in natural law to support his thesis: do children always live under the governance of their mothers?  Does it make sense that a small island three thousand miles away should govern a continent of people?  Published in January of 1776, the pamphlet was widely read and encouraged the Continental Congress to deliver a Declaration of Independence in the summer of that year: July 4</a:t>
            </a:r>
            <a:r>
              <a:rPr lang="en-US" baseline="30000" dirty="0" smtClean="0"/>
              <a:t>th</a:t>
            </a:r>
            <a:r>
              <a:rPr lang="en-US" dirty="0" smtClean="0"/>
              <a:t>, 1776 to be specific.</a:t>
            </a:r>
            <a:endParaRPr lang="en-US" dirty="0"/>
          </a:p>
        </p:txBody>
      </p:sp>
      <p:pic>
        <p:nvPicPr>
          <p:cNvPr id="5" name="Content Placeholder 4"/>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5523205" y="1371600"/>
            <a:ext cx="3251847" cy="5105400"/>
          </a:xfrm>
        </p:spPr>
      </p:pic>
    </p:spTree>
    <p:extLst>
      <p:ext uri="{BB962C8B-B14F-4D97-AF65-F5344CB8AC3E}">
        <p14:creationId xmlns:p14="http://schemas.microsoft.com/office/powerpoint/2010/main" val="56645377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chemeClr val="accent2">
                    <a:lumMod val="50000"/>
                  </a:schemeClr>
                </a:solidFill>
              </a:rPr>
              <a:t>Jefferson and the Declaration of Independence, 1776</a:t>
            </a:r>
            <a:endParaRPr lang="en-US" dirty="0">
              <a:solidFill>
                <a:schemeClr val="accent2">
                  <a:lumMod val="50000"/>
                </a:schemeClr>
              </a:solidFill>
            </a:endParaRPr>
          </a:p>
        </p:txBody>
      </p:sp>
      <p:pic>
        <p:nvPicPr>
          <p:cNvPr id="6" name="Content Placeholder 5"/>
          <p:cNvPicPr>
            <a:picLocks noGrp="1" noChangeAspect="1"/>
          </p:cNvPicPr>
          <p:nvPr>
            <p:ph sz="half" idx="1"/>
          </p:nvPr>
        </p:nvPicPr>
        <p:blipFill>
          <a:blip r:embed="rId2" cstate="print">
            <a:extLst>
              <a:ext uri="{28A0092B-C50C-407E-A947-70E740481C1C}">
                <a14:useLocalDpi xmlns:a14="http://schemas.microsoft.com/office/drawing/2010/main" val="0"/>
              </a:ext>
            </a:extLst>
          </a:blip>
          <a:stretch>
            <a:fillRect/>
          </a:stretch>
        </p:blipFill>
        <p:spPr>
          <a:xfrm rot="568559">
            <a:off x="6430272" y="1861407"/>
            <a:ext cx="2493418" cy="2967168"/>
          </a:xfrm>
        </p:spPr>
      </p:pic>
      <p:pic>
        <p:nvPicPr>
          <p:cNvPr id="5" name="Content Placeholder 4"/>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1295400" y="1600200"/>
            <a:ext cx="5070397" cy="3352800"/>
          </a:xfrm>
        </p:spPr>
      </p:pic>
      <p:sp>
        <p:nvSpPr>
          <p:cNvPr id="7" name="Rounded Rectangle 6"/>
          <p:cNvSpPr/>
          <p:nvPr/>
        </p:nvSpPr>
        <p:spPr>
          <a:xfrm>
            <a:off x="1295400" y="4572000"/>
            <a:ext cx="7543800" cy="1905000"/>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r>
              <a:rPr lang="en-US" dirty="0" smtClean="0"/>
              <a:t>Thomas Jefferson was the leader of a five man committee which produced the Declaration of Independence in 1776.  He borrowed many of the major ideas for the document from John Locke, and articulated them in such a way as to define our nation’s values regarding the government we would fight against and the types of government we would hope to sustain in the future.   We will read over the </a:t>
            </a:r>
            <a:r>
              <a:rPr lang="en-US" i="1" u="sng" dirty="0" smtClean="0">
                <a:solidFill>
                  <a:schemeClr val="accent2">
                    <a:lumMod val="50000"/>
                  </a:schemeClr>
                </a:solidFill>
                <a:effectLst>
                  <a:outerShdw blurRad="38100" dist="38100" dir="2700000" algn="tl">
                    <a:srgbClr val="000000">
                      <a:alpha val="43137"/>
                    </a:srgbClr>
                  </a:outerShdw>
                </a:effectLst>
              </a:rPr>
              <a:t>Declaration of Independence </a:t>
            </a:r>
            <a:r>
              <a:rPr lang="en-US" dirty="0" smtClean="0"/>
              <a:t>to see these influences. </a:t>
            </a:r>
            <a:endParaRPr lang="en-US" dirty="0"/>
          </a:p>
        </p:txBody>
      </p:sp>
    </p:spTree>
    <p:extLst>
      <p:ext uri="{BB962C8B-B14F-4D97-AF65-F5344CB8AC3E}">
        <p14:creationId xmlns:p14="http://schemas.microsoft.com/office/powerpoint/2010/main" val="139570781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dirty="0" smtClean="0">
                <a:solidFill>
                  <a:schemeClr val="accent2">
                    <a:lumMod val="50000"/>
                  </a:schemeClr>
                </a:solidFill>
                <a:effectLst>
                  <a:outerShdw blurRad="38100" dist="38100" dir="2700000" algn="tl">
                    <a:srgbClr val="000000">
                      <a:alpha val="43137"/>
                    </a:srgbClr>
                  </a:outerShdw>
                </a:effectLst>
              </a:rPr>
              <a:t>Determining what a state is within political science…</a:t>
            </a:r>
            <a:endParaRPr lang="en-US" dirty="0">
              <a:solidFill>
                <a:schemeClr val="accent2">
                  <a:lumMod val="50000"/>
                </a:schemeClr>
              </a:solidFill>
              <a:effectLst>
                <a:outerShdw blurRad="38100" dist="38100" dir="2700000" algn="tl">
                  <a:srgbClr val="000000">
                    <a:alpha val="43137"/>
                  </a:srgbClr>
                </a:outerShdw>
              </a:effectLst>
            </a:endParaRPr>
          </a:p>
        </p:txBody>
      </p:sp>
      <p:sp>
        <p:nvSpPr>
          <p:cNvPr id="7" name="Text Placeholder 6"/>
          <p:cNvSpPr>
            <a:spLocks noGrp="1"/>
          </p:cNvSpPr>
          <p:nvPr>
            <p:ph sz="half" idx="2"/>
          </p:nvPr>
        </p:nvSpPr>
        <p:spPr>
          <a:xfrm>
            <a:off x="1316182" y="5181600"/>
            <a:ext cx="7485888" cy="1539240"/>
          </a:xfrm>
        </p:spPr>
        <p:txBody>
          <a:bodyPr>
            <a:normAutofit fontScale="85000" lnSpcReduction="10000"/>
          </a:bodyPr>
          <a:lstStyle/>
          <a:p>
            <a:pPr marL="82296" indent="0">
              <a:buNone/>
            </a:pPr>
            <a:r>
              <a:rPr lang="en-US" dirty="0" smtClean="0"/>
              <a:t>Although we often refer to “states” or “commonwealths” within the structure of our government, they are not states within the definition of a state politically.  Which characteristic are they missing? </a:t>
            </a:r>
            <a:endParaRPr lang="en-US" dirty="0"/>
          </a:p>
        </p:txBody>
      </p:sp>
      <p:pic>
        <p:nvPicPr>
          <p:cNvPr id="10" name="Picture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667000" y="1524000"/>
            <a:ext cx="4909245" cy="3505200"/>
          </a:xfrm>
          <a:prstGeom prst="rect">
            <a:avLst/>
          </a:prstGeom>
        </p:spPr>
      </p:pic>
    </p:spTree>
    <p:extLst>
      <p:ext uri="{BB962C8B-B14F-4D97-AF65-F5344CB8AC3E}">
        <p14:creationId xmlns:p14="http://schemas.microsoft.com/office/powerpoint/2010/main" val="16894406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solidFill>
                  <a:schemeClr val="accent2">
                    <a:lumMod val="50000"/>
                  </a:schemeClr>
                </a:solidFill>
              </a:rPr>
              <a:t>Characteristics of a State</a:t>
            </a:r>
            <a:endParaRPr lang="en-US" dirty="0">
              <a:solidFill>
                <a:schemeClr val="accent2">
                  <a:lumMod val="50000"/>
                </a:schemeClr>
              </a:solidFill>
            </a:endParaRPr>
          </a:p>
        </p:txBody>
      </p:sp>
      <p:sp>
        <p:nvSpPr>
          <p:cNvPr id="6" name="Content Placeholder 5"/>
          <p:cNvSpPr>
            <a:spLocks noGrp="1"/>
          </p:cNvSpPr>
          <p:nvPr>
            <p:ph idx="1"/>
          </p:nvPr>
        </p:nvSpPr>
        <p:spPr/>
        <p:txBody>
          <a:bodyPr/>
          <a:lstStyle/>
          <a:p>
            <a:pPr marL="82296" indent="0">
              <a:buNone/>
            </a:pPr>
            <a:r>
              <a:rPr lang="en-US" i="1" u="sng" dirty="0" smtClean="0">
                <a:solidFill>
                  <a:schemeClr val="accent2">
                    <a:lumMod val="50000"/>
                  </a:schemeClr>
                </a:solidFill>
                <a:effectLst>
                  <a:outerShdw blurRad="38100" dist="38100" dir="2700000" algn="tl">
                    <a:srgbClr val="000000">
                      <a:alpha val="43137"/>
                    </a:srgbClr>
                  </a:outerShdw>
                </a:effectLst>
              </a:rPr>
              <a:t>Territory</a:t>
            </a:r>
            <a:r>
              <a:rPr lang="en-US" dirty="0" smtClean="0"/>
              <a:t> – Virginia has well defined borders, from the Eastern Shore to the coal mining regions of Southwest VA.</a:t>
            </a:r>
          </a:p>
          <a:p>
            <a:pPr marL="82296" indent="0">
              <a:buNone/>
            </a:pPr>
            <a:r>
              <a:rPr lang="en-US" i="1" u="sng" dirty="0" smtClean="0">
                <a:solidFill>
                  <a:schemeClr val="accent2">
                    <a:lumMod val="50000"/>
                  </a:schemeClr>
                </a:solidFill>
                <a:effectLst>
                  <a:outerShdw blurRad="38100" dist="38100" dir="2700000" algn="tl">
                    <a:srgbClr val="000000">
                      <a:alpha val="43137"/>
                    </a:srgbClr>
                  </a:outerShdw>
                </a:effectLst>
              </a:rPr>
              <a:t>Populations</a:t>
            </a:r>
            <a:r>
              <a:rPr lang="en-US" u="sng" dirty="0" smtClean="0"/>
              <a:t> </a:t>
            </a:r>
            <a:r>
              <a:rPr lang="en-US" dirty="0" smtClean="0"/>
              <a:t>– Virginia has over eight million people in population. </a:t>
            </a:r>
          </a:p>
          <a:p>
            <a:pPr marL="82296" indent="0">
              <a:buNone/>
            </a:pPr>
            <a:r>
              <a:rPr lang="en-US" i="1" u="sng" dirty="0" smtClean="0">
                <a:solidFill>
                  <a:schemeClr val="accent2">
                    <a:lumMod val="50000"/>
                  </a:schemeClr>
                </a:solidFill>
                <a:effectLst>
                  <a:outerShdw blurRad="38100" dist="38100" dir="2700000" algn="tl">
                    <a:srgbClr val="000000">
                      <a:alpha val="43137"/>
                    </a:srgbClr>
                  </a:outerShdw>
                </a:effectLst>
              </a:rPr>
              <a:t>Government</a:t>
            </a:r>
            <a:r>
              <a:rPr lang="en-US" dirty="0" smtClean="0"/>
              <a:t> – The Governor, Lieutenant Governor, the Attorney General, the General Assembly…</a:t>
            </a:r>
          </a:p>
          <a:p>
            <a:pPr marL="82296" indent="0">
              <a:buNone/>
            </a:pPr>
            <a:r>
              <a:rPr lang="en-US" i="1" u="sng" dirty="0" smtClean="0">
                <a:solidFill>
                  <a:schemeClr val="accent2">
                    <a:lumMod val="50000"/>
                  </a:schemeClr>
                </a:solidFill>
                <a:effectLst>
                  <a:outerShdw blurRad="38100" dist="38100" dir="2700000" algn="tl">
                    <a:srgbClr val="000000">
                      <a:alpha val="43137"/>
                    </a:srgbClr>
                  </a:outerShdw>
                </a:effectLst>
              </a:rPr>
              <a:t>Sovereignty? </a:t>
            </a:r>
            <a:endParaRPr lang="en-US" i="1" u="sng" dirty="0">
              <a:solidFill>
                <a:schemeClr val="accent2">
                  <a:lumMod val="50000"/>
                </a:schemeClr>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17113721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chemeClr val="accent2">
                    <a:lumMod val="50000"/>
                  </a:schemeClr>
                </a:solidFill>
              </a:rPr>
              <a:t>Sovereignty is what we’re missing…</a:t>
            </a:r>
            <a:endParaRPr lang="en-US" dirty="0">
              <a:solidFill>
                <a:schemeClr val="accent2">
                  <a:lumMod val="50000"/>
                </a:schemeClr>
              </a:solidFill>
            </a:endParaRPr>
          </a:p>
        </p:txBody>
      </p:sp>
      <p:pic>
        <p:nvPicPr>
          <p:cNvPr id="4" name="Content Placeholder 3"/>
          <p:cNvPicPr>
            <a:picLocks noGrp="1" noChangeAspect="1"/>
          </p:cNvPicPr>
          <p:nvPr>
            <p:ph idx="1"/>
          </p:nvPr>
        </p:nvPicPr>
        <p:blipFill>
          <a:blip r:embed="rId2">
            <a:duotone>
              <a:prstClr val="black"/>
              <a:srgbClr val="D9C3A5">
                <a:tint val="50000"/>
                <a:satMod val="180000"/>
              </a:srgbClr>
            </a:duotone>
            <a:extLst>
              <a:ext uri="{28A0092B-C50C-407E-A947-70E740481C1C}">
                <a14:useLocalDpi xmlns:a14="http://schemas.microsoft.com/office/drawing/2010/main" val="0"/>
              </a:ext>
            </a:extLst>
          </a:blip>
          <a:stretch>
            <a:fillRect/>
          </a:stretch>
        </p:blipFill>
        <p:spPr>
          <a:xfrm>
            <a:off x="1828800" y="1447800"/>
            <a:ext cx="6400799" cy="4171522"/>
          </a:xfrm>
        </p:spPr>
      </p:pic>
      <p:sp>
        <p:nvSpPr>
          <p:cNvPr id="5" name="Rounded Rectangle 4"/>
          <p:cNvSpPr/>
          <p:nvPr/>
        </p:nvSpPr>
        <p:spPr>
          <a:xfrm>
            <a:off x="1371600" y="5410200"/>
            <a:ext cx="7391400" cy="1066800"/>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r>
              <a:rPr lang="en-US" dirty="0" smtClean="0"/>
              <a:t>Because the laws of the federal government are “the supreme law of the land,” Virginia does not have sovereignty.  There is a higher authority which much consent to the laws here: the US Federal Government. </a:t>
            </a:r>
            <a:endParaRPr lang="en-US" dirty="0"/>
          </a:p>
        </p:txBody>
      </p:sp>
    </p:spTree>
    <p:extLst>
      <p:ext uri="{BB962C8B-B14F-4D97-AF65-F5344CB8AC3E}">
        <p14:creationId xmlns:p14="http://schemas.microsoft.com/office/powerpoint/2010/main" val="129052461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2">
                    <a:lumMod val="50000"/>
                  </a:schemeClr>
                </a:solidFill>
              </a:rPr>
              <a:t>What is a government? </a:t>
            </a:r>
            <a:endParaRPr lang="en-US" dirty="0">
              <a:solidFill>
                <a:schemeClr val="accent2">
                  <a:lumMod val="50000"/>
                </a:schemeClr>
              </a:solidFill>
            </a:endParaRPr>
          </a:p>
        </p:txBody>
      </p:sp>
      <p:sp>
        <p:nvSpPr>
          <p:cNvPr id="3" name="Content Placeholder 2"/>
          <p:cNvSpPr>
            <a:spLocks noGrp="1"/>
          </p:cNvSpPr>
          <p:nvPr>
            <p:ph idx="1"/>
          </p:nvPr>
        </p:nvSpPr>
        <p:spPr/>
        <p:txBody>
          <a:bodyPr/>
          <a:lstStyle/>
          <a:p>
            <a:pPr marL="82296" indent="0">
              <a:buNone/>
            </a:pPr>
            <a:r>
              <a:rPr lang="en-US" i="1" u="sng" dirty="0" smtClean="0">
                <a:solidFill>
                  <a:schemeClr val="accent2">
                    <a:lumMod val="50000"/>
                  </a:schemeClr>
                </a:solidFill>
                <a:effectLst>
                  <a:outerShdw blurRad="38100" dist="38100" dir="2700000" algn="tl">
                    <a:srgbClr val="000000">
                      <a:alpha val="43137"/>
                    </a:srgbClr>
                  </a:outerShdw>
                </a:effectLst>
              </a:rPr>
              <a:t>Government</a:t>
            </a:r>
            <a:r>
              <a:rPr lang="en-US" dirty="0" smtClean="0"/>
              <a:t> is the institution through which a society makes and enforces public policies.  The government is made up of the people who exercise its powers and all of those who hold authority or power over the population.</a:t>
            </a:r>
          </a:p>
          <a:p>
            <a:endParaRPr lang="en-US" dirty="0"/>
          </a:p>
        </p:txBody>
      </p:sp>
    </p:spTree>
    <p:extLst>
      <p:ext uri="{BB962C8B-B14F-4D97-AF65-F5344CB8AC3E}">
        <p14:creationId xmlns:p14="http://schemas.microsoft.com/office/powerpoint/2010/main" val="353633347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solidFill>
                  <a:schemeClr val="accent2">
                    <a:lumMod val="50000"/>
                  </a:schemeClr>
                </a:solidFill>
              </a:rPr>
              <a:t>The Priorities of </a:t>
            </a:r>
            <a:r>
              <a:rPr lang="en-US" dirty="0" smtClean="0">
                <a:solidFill>
                  <a:schemeClr val="accent2">
                    <a:lumMod val="50000"/>
                  </a:schemeClr>
                </a:solidFill>
              </a:rPr>
              <a:t>Government</a:t>
            </a:r>
            <a:r>
              <a:rPr lang="en-US" dirty="0" smtClean="0">
                <a:solidFill>
                  <a:schemeClr val="accent2">
                    <a:lumMod val="50000"/>
                  </a:schemeClr>
                </a:solidFill>
              </a:rPr>
              <a:t>: </a:t>
            </a:r>
            <a:endParaRPr lang="en-US" dirty="0">
              <a:solidFill>
                <a:schemeClr val="accent2">
                  <a:lumMod val="50000"/>
                </a:schemeClr>
              </a:solidFill>
            </a:endParaRPr>
          </a:p>
        </p:txBody>
      </p:sp>
      <p:sp>
        <p:nvSpPr>
          <p:cNvPr id="3" name="Content Placeholder 2"/>
          <p:cNvSpPr>
            <a:spLocks noGrp="1"/>
          </p:cNvSpPr>
          <p:nvPr>
            <p:ph idx="1"/>
          </p:nvPr>
        </p:nvSpPr>
        <p:spPr/>
        <p:txBody>
          <a:bodyPr>
            <a:normAutofit fontScale="92500" lnSpcReduction="20000"/>
          </a:bodyPr>
          <a:lstStyle/>
          <a:p>
            <a:pPr marL="82296" indent="0">
              <a:buNone/>
            </a:pPr>
            <a:r>
              <a:rPr lang="en-US" dirty="0" smtClean="0"/>
              <a:t>Thomas Jefferson stated that governments are instituted among men to protect our inalienable rights: “Life, Liberty, and the Pursuit of Happiness.”</a:t>
            </a:r>
          </a:p>
          <a:p>
            <a:pPr marL="82296" indent="0">
              <a:buNone/>
            </a:pPr>
            <a:r>
              <a:rPr lang="en-US" dirty="0" smtClean="0"/>
              <a:t>We may define this by identifying four basic goals of the government: </a:t>
            </a:r>
          </a:p>
          <a:p>
            <a:pPr marL="82296" indent="0">
              <a:buNone/>
            </a:pPr>
            <a:r>
              <a:rPr lang="en-US" i="1" dirty="0" smtClean="0">
                <a:solidFill>
                  <a:schemeClr val="accent2">
                    <a:lumMod val="50000"/>
                  </a:schemeClr>
                </a:solidFill>
                <a:effectLst>
                  <a:outerShdw blurRad="38100" dist="38100" dir="2700000" algn="tl">
                    <a:srgbClr val="000000">
                      <a:alpha val="43137"/>
                    </a:srgbClr>
                  </a:outerShdw>
                </a:effectLst>
              </a:rPr>
              <a:t>1.  </a:t>
            </a:r>
            <a:r>
              <a:rPr lang="en-US" i="1" u="sng" dirty="0" smtClean="0">
                <a:solidFill>
                  <a:schemeClr val="accent2">
                    <a:lumMod val="50000"/>
                  </a:schemeClr>
                </a:solidFill>
                <a:effectLst>
                  <a:outerShdw blurRad="38100" dist="38100" dir="2700000" algn="tl">
                    <a:srgbClr val="000000">
                      <a:alpha val="43137"/>
                    </a:srgbClr>
                  </a:outerShdw>
                </a:effectLst>
              </a:rPr>
              <a:t>To </a:t>
            </a:r>
            <a:r>
              <a:rPr lang="en-US" i="1" u="sng" dirty="0" smtClean="0">
                <a:solidFill>
                  <a:schemeClr val="accent2">
                    <a:lumMod val="50000"/>
                  </a:schemeClr>
                </a:solidFill>
                <a:effectLst>
                  <a:outerShdw blurRad="38100" dist="38100" dir="2700000" algn="tl">
                    <a:srgbClr val="000000">
                      <a:alpha val="43137"/>
                    </a:srgbClr>
                  </a:outerShdw>
                </a:effectLst>
              </a:rPr>
              <a:t>Provide for National Security</a:t>
            </a:r>
          </a:p>
          <a:p>
            <a:pPr marL="82296" indent="0">
              <a:buNone/>
            </a:pPr>
            <a:r>
              <a:rPr lang="en-US" i="1" dirty="0" smtClean="0">
                <a:solidFill>
                  <a:schemeClr val="accent2">
                    <a:lumMod val="50000"/>
                  </a:schemeClr>
                </a:solidFill>
                <a:effectLst>
                  <a:outerShdw blurRad="38100" dist="38100" dir="2700000" algn="tl">
                    <a:srgbClr val="000000">
                      <a:alpha val="43137"/>
                    </a:srgbClr>
                  </a:outerShdw>
                </a:effectLst>
              </a:rPr>
              <a:t>2.  </a:t>
            </a:r>
            <a:r>
              <a:rPr lang="en-US" i="1" u="sng" dirty="0" smtClean="0">
                <a:solidFill>
                  <a:schemeClr val="accent2">
                    <a:lumMod val="50000"/>
                  </a:schemeClr>
                </a:solidFill>
                <a:effectLst>
                  <a:outerShdw blurRad="38100" dist="38100" dir="2700000" algn="tl">
                    <a:srgbClr val="000000">
                      <a:alpha val="43137"/>
                    </a:srgbClr>
                  </a:outerShdw>
                </a:effectLst>
              </a:rPr>
              <a:t>To </a:t>
            </a:r>
            <a:r>
              <a:rPr lang="en-US" i="1" u="sng" dirty="0" smtClean="0">
                <a:solidFill>
                  <a:schemeClr val="accent2">
                    <a:lumMod val="50000"/>
                  </a:schemeClr>
                </a:solidFill>
                <a:effectLst>
                  <a:outerShdw blurRad="38100" dist="38100" dir="2700000" algn="tl">
                    <a:srgbClr val="000000">
                      <a:alpha val="43137"/>
                    </a:srgbClr>
                  </a:outerShdw>
                </a:effectLst>
              </a:rPr>
              <a:t>Provide for Public Order</a:t>
            </a:r>
          </a:p>
          <a:p>
            <a:pPr marL="82296" indent="0">
              <a:buNone/>
            </a:pPr>
            <a:r>
              <a:rPr lang="en-US" i="1" dirty="0" smtClean="0">
                <a:solidFill>
                  <a:schemeClr val="accent2">
                    <a:lumMod val="50000"/>
                  </a:schemeClr>
                </a:solidFill>
                <a:effectLst>
                  <a:outerShdw blurRad="38100" dist="38100" dir="2700000" algn="tl">
                    <a:srgbClr val="000000">
                      <a:alpha val="43137"/>
                    </a:srgbClr>
                  </a:outerShdw>
                </a:effectLst>
              </a:rPr>
              <a:t>3.  </a:t>
            </a:r>
            <a:r>
              <a:rPr lang="en-US" i="1" u="sng" dirty="0" smtClean="0">
                <a:solidFill>
                  <a:schemeClr val="accent2">
                    <a:lumMod val="50000"/>
                  </a:schemeClr>
                </a:solidFill>
                <a:effectLst>
                  <a:outerShdw blurRad="38100" dist="38100" dir="2700000" algn="tl">
                    <a:srgbClr val="000000">
                      <a:alpha val="43137"/>
                    </a:srgbClr>
                  </a:outerShdw>
                </a:effectLst>
              </a:rPr>
              <a:t>To </a:t>
            </a:r>
            <a:r>
              <a:rPr lang="en-US" i="1" u="sng" dirty="0" smtClean="0">
                <a:solidFill>
                  <a:schemeClr val="accent2">
                    <a:lumMod val="50000"/>
                  </a:schemeClr>
                </a:solidFill>
                <a:effectLst>
                  <a:outerShdw blurRad="38100" dist="38100" dir="2700000" algn="tl">
                    <a:srgbClr val="000000">
                      <a:alpha val="43137"/>
                    </a:srgbClr>
                  </a:outerShdw>
                </a:effectLst>
              </a:rPr>
              <a:t>Provide an Organization to Address Public Needs and Problems that Erupt.</a:t>
            </a:r>
          </a:p>
          <a:p>
            <a:pPr marL="82296" indent="0">
              <a:buNone/>
            </a:pPr>
            <a:r>
              <a:rPr lang="en-US" i="1" dirty="0" smtClean="0">
                <a:solidFill>
                  <a:schemeClr val="accent2">
                    <a:lumMod val="50000"/>
                  </a:schemeClr>
                </a:solidFill>
                <a:effectLst>
                  <a:outerShdw blurRad="38100" dist="38100" dir="2700000" algn="tl">
                    <a:srgbClr val="000000">
                      <a:alpha val="43137"/>
                    </a:srgbClr>
                  </a:outerShdw>
                </a:effectLst>
              </a:rPr>
              <a:t>4.  </a:t>
            </a:r>
            <a:r>
              <a:rPr lang="en-US" i="1" u="sng" dirty="0" smtClean="0">
                <a:solidFill>
                  <a:schemeClr val="accent2">
                    <a:lumMod val="50000"/>
                  </a:schemeClr>
                </a:solidFill>
                <a:effectLst>
                  <a:outerShdw blurRad="38100" dist="38100" dir="2700000" algn="tl">
                    <a:srgbClr val="000000">
                      <a:alpha val="43137"/>
                    </a:srgbClr>
                  </a:outerShdw>
                </a:effectLst>
              </a:rPr>
              <a:t>To </a:t>
            </a:r>
            <a:r>
              <a:rPr lang="en-US" i="1" u="sng" dirty="0" smtClean="0">
                <a:solidFill>
                  <a:schemeClr val="accent2">
                    <a:lumMod val="50000"/>
                  </a:schemeClr>
                </a:solidFill>
                <a:effectLst>
                  <a:outerShdw blurRad="38100" dist="38100" dir="2700000" algn="tl">
                    <a:srgbClr val="000000">
                      <a:alpha val="43137"/>
                    </a:srgbClr>
                  </a:outerShdw>
                </a:effectLst>
              </a:rPr>
              <a:t>Provide Public Goods and Services</a:t>
            </a:r>
            <a:endParaRPr lang="en-US" i="1" u="sng" dirty="0">
              <a:solidFill>
                <a:schemeClr val="accent2">
                  <a:lumMod val="50000"/>
                </a:schemeClr>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55957301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chemeClr val="accent2">
                    <a:lumMod val="50000"/>
                  </a:schemeClr>
                </a:solidFill>
              </a:rPr>
              <a:t>Styles of Government Vary Dramatically</a:t>
            </a:r>
            <a:endParaRPr lang="en-US" dirty="0">
              <a:solidFill>
                <a:schemeClr val="accent2">
                  <a:lumMod val="50000"/>
                </a:schemeClr>
              </a:solidFill>
            </a:endParaRPr>
          </a:p>
        </p:txBody>
      </p:sp>
      <p:sp>
        <p:nvSpPr>
          <p:cNvPr id="3" name="Content Placeholder 2"/>
          <p:cNvSpPr>
            <a:spLocks noGrp="1"/>
          </p:cNvSpPr>
          <p:nvPr>
            <p:ph idx="1"/>
          </p:nvPr>
        </p:nvSpPr>
        <p:spPr/>
        <p:txBody>
          <a:bodyPr>
            <a:normAutofit lnSpcReduction="10000"/>
          </a:bodyPr>
          <a:lstStyle/>
          <a:p>
            <a:pPr marL="82296" indent="0">
              <a:buNone/>
            </a:pPr>
            <a:r>
              <a:rPr lang="en-US" dirty="0" smtClean="0"/>
              <a:t>There are three (3) major questions to consider in creating a government: </a:t>
            </a:r>
          </a:p>
          <a:p>
            <a:pPr marL="82296" indent="0">
              <a:buNone/>
            </a:pPr>
            <a:r>
              <a:rPr lang="en-US" i="1" dirty="0" smtClean="0">
                <a:solidFill>
                  <a:schemeClr val="accent2">
                    <a:lumMod val="50000"/>
                  </a:schemeClr>
                </a:solidFill>
                <a:effectLst>
                  <a:outerShdw blurRad="38100" dist="38100" dir="2700000" algn="tl">
                    <a:srgbClr val="000000">
                      <a:alpha val="43137"/>
                    </a:srgbClr>
                  </a:outerShdw>
                </a:effectLst>
              </a:rPr>
              <a:t>1.  </a:t>
            </a:r>
            <a:r>
              <a:rPr lang="en-US" i="1" u="sng" dirty="0" smtClean="0">
                <a:solidFill>
                  <a:schemeClr val="accent2">
                    <a:lumMod val="50000"/>
                  </a:schemeClr>
                </a:solidFill>
                <a:effectLst>
                  <a:outerShdw blurRad="38100" dist="38100" dir="2700000" algn="tl">
                    <a:srgbClr val="000000">
                      <a:alpha val="43137"/>
                    </a:srgbClr>
                  </a:outerShdw>
                </a:effectLst>
              </a:rPr>
              <a:t>Who </a:t>
            </a:r>
            <a:r>
              <a:rPr lang="en-US" i="1" u="sng" dirty="0" smtClean="0">
                <a:solidFill>
                  <a:schemeClr val="accent2">
                    <a:lumMod val="50000"/>
                  </a:schemeClr>
                </a:solidFill>
                <a:effectLst>
                  <a:outerShdw blurRad="38100" dist="38100" dir="2700000" algn="tl">
                    <a:srgbClr val="000000">
                      <a:alpha val="43137"/>
                    </a:srgbClr>
                  </a:outerShdw>
                </a:effectLst>
              </a:rPr>
              <a:t>will have power</a:t>
            </a:r>
            <a:r>
              <a:rPr lang="en-US" i="1" dirty="0" smtClean="0">
                <a:solidFill>
                  <a:schemeClr val="accent2">
                    <a:lumMod val="50000"/>
                  </a:schemeClr>
                </a:solidFill>
                <a:effectLst>
                  <a:outerShdw blurRad="38100" dist="38100" dir="2700000" algn="tl">
                    <a:srgbClr val="000000">
                      <a:alpha val="43137"/>
                    </a:srgbClr>
                  </a:outerShdw>
                </a:effectLst>
              </a:rPr>
              <a:t>?  </a:t>
            </a:r>
            <a:r>
              <a:rPr lang="en-US" dirty="0" smtClean="0"/>
              <a:t>Obviously, none of us like being told what to do by governments – Americans are strong believers in the notion of limited government. </a:t>
            </a:r>
          </a:p>
          <a:p>
            <a:pPr marL="82296" indent="0">
              <a:buNone/>
            </a:pPr>
            <a:r>
              <a:rPr lang="en-US" i="1" dirty="0" smtClean="0">
                <a:solidFill>
                  <a:schemeClr val="accent2">
                    <a:lumMod val="50000"/>
                  </a:schemeClr>
                </a:solidFill>
                <a:effectLst>
                  <a:outerShdw blurRad="38100" dist="38100" dir="2700000" algn="tl">
                    <a:srgbClr val="000000">
                      <a:alpha val="43137"/>
                    </a:srgbClr>
                  </a:outerShdw>
                </a:effectLst>
              </a:rPr>
              <a:t>2.  </a:t>
            </a:r>
            <a:r>
              <a:rPr lang="en-US" i="1" u="sng" dirty="0" smtClean="0">
                <a:solidFill>
                  <a:schemeClr val="accent2">
                    <a:lumMod val="50000"/>
                  </a:schemeClr>
                </a:solidFill>
                <a:effectLst>
                  <a:outerShdw blurRad="38100" dist="38100" dir="2700000" algn="tl">
                    <a:srgbClr val="000000">
                      <a:alpha val="43137"/>
                    </a:srgbClr>
                  </a:outerShdw>
                </a:effectLst>
              </a:rPr>
              <a:t>How </a:t>
            </a:r>
            <a:r>
              <a:rPr lang="en-US" i="1" u="sng" dirty="0" smtClean="0">
                <a:solidFill>
                  <a:schemeClr val="accent2">
                    <a:lumMod val="50000"/>
                  </a:schemeClr>
                </a:solidFill>
                <a:effectLst>
                  <a:outerShdw blurRad="38100" dist="38100" dir="2700000" algn="tl">
                    <a:srgbClr val="000000">
                      <a:alpha val="43137"/>
                    </a:srgbClr>
                  </a:outerShdw>
                </a:effectLst>
              </a:rPr>
              <a:t>much power will the government have?</a:t>
            </a:r>
            <a:r>
              <a:rPr lang="en-US" i="1" u="sng" dirty="0" smtClean="0">
                <a:solidFill>
                  <a:schemeClr val="tx2"/>
                </a:solidFill>
                <a:effectLst>
                  <a:outerShdw blurRad="38100" dist="38100" dir="2700000" algn="tl">
                    <a:srgbClr val="000000">
                      <a:alpha val="43137"/>
                    </a:srgbClr>
                  </a:outerShdw>
                </a:effectLst>
              </a:rPr>
              <a:t> </a:t>
            </a:r>
          </a:p>
          <a:p>
            <a:pPr marL="82296" indent="0">
              <a:buNone/>
            </a:pPr>
            <a:r>
              <a:rPr lang="en-US" dirty="0" smtClean="0">
                <a:solidFill>
                  <a:schemeClr val="accent2">
                    <a:lumMod val="50000"/>
                  </a:schemeClr>
                </a:solidFill>
              </a:rPr>
              <a:t>3.  </a:t>
            </a:r>
            <a:r>
              <a:rPr lang="en-US" i="1" u="sng" dirty="0" smtClean="0">
                <a:solidFill>
                  <a:schemeClr val="accent2">
                    <a:lumMod val="50000"/>
                  </a:schemeClr>
                </a:solidFill>
                <a:effectLst>
                  <a:outerShdw blurRad="38100" dist="38100" dir="2700000" algn="tl">
                    <a:srgbClr val="000000">
                      <a:alpha val="43137"/>
                    </a:srgbClr>
                  </a:outerShdw>
                </a:effectLst>
              </a:rPr>
              <a:t>How </a:t>
            </a:r>
            <a:r>
              <a:rPr lang="en-US" i="1" u="sng" dirty="0" smtClean="0">
                <a:solidFill>
                  <a:schemeClr val="accent2">
                    <a:lumMod val="50000"/>
                  </a:schemeClr>
                </a:solidFill>
                <a:effectLst>
                  <a:outerShdw blurRad="38100" dist="38100" dir="2700000" algn="tl">
                    <a:srgbClr val="000000">
                      <a:alpha val="43137"/>
                    </a:srgbClr>
                  </a:outerShdw>
                </a:effectLst>
              </a:rPr>
              <a:t>will the power of the government be distributed?</a:t>
            </a:r>
          </a:p>
        </p:txBody>
      </p:sp>
    </p:spTree>
    <p:extLst>
      <p:ext uri="{BB962C8B-B14F-4D97-AF65-F5344CB8AC3E}">
        <p14:creationId xmlns:p14="http://schemas.microsoft.com/office/powerpoint/2010/main" val="50054160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2">
                    <a:lumMod val="50000"/>
                  </a:schemeClr>
                </a:solidFill>
              </a:rPr>
              <a:t>Who will have Power?</a:t>
            </a:r>
            <a:endParaRPr lang="en-US" dirty="0">
              <a:solidFill>
                <a:schemeClr val="accent2">
                  <a:lumMod val="50000"/>
                </a:schemeClr>
              </a:solidFill>
            </a:endParaRPr>
          </a:p>
        </p:txBody>
      </p:sp>
      <p:sp>
        <p:nvSpPr>
          <p:cNvPr id="3" name="Content Placeholder 2"/>
          <p:cNvSpPr>
            <a:spLocks noGrp="1"/>
          </p:cNvSpPr>
          <p:nvPr>
            <p:ph idx="1"/>
          </p:nvPr>
        </p:nvSpPr>
        <p:spPr>
          <a:xfrm>
            <a:off x="1143000" y="1447800"/>
            <a:ext cx="7772400" cy="2514600"/>
          </a:xfrm>
        </p:spPr>
        <p:txBody>
          <a:bodyPr>
            <a:normAutofit lnSpcReduction="10000"/>
          </a:bodyPr>
          <a:lstStyle/>
          <a:p>
            <a:pPr marL="82296" indent="0">
              <a:buNone/>
            </a:pPr>
            <a:r>
              <a:rPr lang="en-US" i="1" u="sng" dirty="0" smtClean="0">
                <a:solidFill>
                  <a:schemeClr val="accent2">
                    <a:lumMod val="50000"/>
                  </a:schemeClr>
                </a:solidFill>
                <a:effectLst>
                  <a:outerShdw blurRad="38100" dist="38100" dir="2700000" algn="tl">
                    <a:srgbClr val="000000">
                      <a:alpha val="43137"/>
                    </a:srgbClr>
                  </a:outerShdw>
                </a:effectLst>
              </a:rPr>
              <a:t>Autocracies</a:t>
            </a:r>
            <a:r>
              <a:rPr lang="en-US" dirty="0" smtClean="0"/>
              <a:t> are governments were only one individual holds all the power.  Examples might include those who rule by divine right, military dictators, or totalitarian regimes like those in communist nations.  </a:t>
            </a:r>
            <a:endParaRPr lang="en-US" dirty="0"/>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90600" y="4405501"/>
            <a:ext cx="1726168" cy="2173054"/>
          </a:xfrm>
          <a:prstGeom prst="rect">
            <a:avLst/>
          </a:prstGeom>
        </p:spPr>
      </p:pic>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66894" y="4405501"/>
            <a:ext cx="1677397" cy="2219325"/>
          </a:xfrm>
          <a:prstGeom prst="rect">
            <a:avLst/>
          </a:prstGeom>
        </p:spPr>
      </p:pic>
      <p:pic>
        <p:nvPicPr>
          <p:cNvPr id="7" name="Pictur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624023" y="4412428"/>
            <a:ext cx="1825405" cy="2196190"/>
          </a:xfrm>
          <a:prstGeom prst="rect">
            <a:avLst/>
          </a:prstGeom>
        </p:spPr>
      </p:pic>
      <p:pic>
        <p:nvPicPr>
          <p:cNvPr id="8" name="Picture 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526214" y="4423996"/>
            <a:ext cx="2617785" cy="2173054"/>
          </a:xfrm>
          <a:prstGeom prst="rect">
            <a:avLst/>
          </a:prstGeom>
        </p:spPr>
      </p:pic>
    </p:spTree>
    <p:extLst>
      <p:ext uri="{BB962C8B-B14F-4D97-AF65-F5344CB8AC3E}">
        <p14:creationId xmlns:p14="http://schemas.microsoft.com/office/powerpoint/2010/main" val="2749569579"/>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1554</TotalTime>
  <Words>1881</Words>
  <Application>Microsoft Office PowerPoint</Application>
  <PresentationFormat>On-screen Show (4:3)</PresentationFormat>
  <Paragraphs>87</Paragraphs>
  <Slides>26</Slides>
  <Notes>0</Notes>
  <HiddenSlides>0</HiddenSlides>
  <MMClips>0</MMClips>
  <ScaleCrop>false</ScaleCrop>
  <HeadingPairs>
    <vt:vector size="4" baseType="variant">
      <vt:variant>
        <vt:lpstr>Theme</vt:lpstr>
      </vt:variant>
      <vt:variant>
        <vt:i4>1</vt:i4>
      </vt:variant>
      <vt:variant>
        <vt:lpstr>Slide Titles</vt:lpstr>
      </vt:variant>
      <vt:variant>
        <vt:i4>26</vt:i4>
      </vt:variant>
    </vt:vector>
  </HeadingPairs>
  <TitlesOfParts>
    <vt:vector size="27" baseType="lpstr">
      <vt:lpstr>Solstice</vt:lpstr>
      <vt:lpstr>For Governments Differ in Kind</vt:lpstr>
      <vt:lpstr>What are the characteristics of a state? </vt:lpstr>
      <vt:lpstr>Determining what a state is within political science…</vt:lpstr>
      <vt:lpstr>Characteristics of a State</vt:lpstr>
      <vt:lpstr>Sovereignty is what we’re missing…</vt:lpstr>
      <vt:lpstr>What is a government? </vt:lpstr>
      <vt:lpstr>The Priorities of Government: </vt:lpstr>
      <vt:lpstr>Styles of Government Vary Dramatically</vt:lpstr>
      <vt:lpstr>Who will have Power?</vt:lpstr>
      <vt:lpstr>Who will have Power?</vt:lpstr>
      <vt:lpstr>Who will have Power? </vt:lpstr>
      <vt:lpstr>The Democratic Tradition</vt:lpstr>
      <vt:lpstr>The Magna Carta - 1215</vt:lpstr>
      <vt:lpstr>The English Petition of Right</vt:lpstr>
      <vt:lpstr>The English Bill of Rights, 1689</vt:lpstr>
      <vt:lpstr>The American Democratic Tradition</vt:lpstr>
      <vt:lpstr>The Fundamental Orders of Connecticut- Religious Toleration</vt:lpstr>
      <vt:lpstr>The Charter of Virginia - 1606</vt:lpstr>
      <vt:lpstr>The House of Burgesses - 1619</vt:lpstr>
      <vt:lpstr>The Political Philosophers</vt:lpstr>
      <vt:lpstr>Montesquieu: Separation of Powers</vt:lpstr>
      <vt:lpstr>Thomas Hobbes: Individual Rights</vt:lpstr>
      <vt:lpstr>Jean Jacques Rousseau: Separation of Powers and Natural Rights of Man</vt:lpstr>
      <vt:lpstr>John Locke: Natural Rights and the Social Contract Theory</vt:lpstr>
      <vt:lpstr>Thomas Paine: Common Sense</vt:lpstr>
      <vt:lpstr>Jefferson and the Declaration of Independence, 1776</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For Governments Differ in Kind</dc:title>
  <dc:creator>Adam</dc:creator>
  <cp:lastModifiedBy>Adam</cp:lastModifiedBy>
  <cp:revision>21</cp:revision>
  <dcterms:created xsi:type="dcterms:W3CDTF">2015-05-30T12:16:32Z</dcterms:created>
  <dcterms:modified xsi:type="dcterms:W3CDTF">2015-06-22T14:29:07Z</dcterms:modified>
</cp:coreProperties>
</file>